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49"/>
  </p:notesMasterIdLst>
  <p:handoutMasterIdLst>
    <p:handoutMasterId r:id="rId50"/>
  </p:handoutMasterIdLst>
  <p:sldIdLst>
    <p:sldId id="258" r:id="rId5"/>
    <p:sldId id="266" r:id="rId6"/>
    <p:sldId id="310" r:id="rId7"/>
    <p:sldId id="265"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67" r:id="rId21"/>
    <p:sldId id="285" r:id="rId22"/>
    <p:sldId id="284" r:id="rId23"/>
    <p:sldId id="286" r:id="rId24"/>
    <p:sldId id="287" r:id="rId25"/>
    <p:sldId id="288" r:id="rId26"/>
    <p:sldId id="289" r:id="rId27"/>
    <p:sldId id="290" r:id="rId28"/>
    <p:sldId id="291" r:id="rId29"/>
    <p:sldId id="292" r:id="rId30"/>
    <p:sldId id="293" r:id="rId31"/>
    <p:sldId id="295" r:id="rId32"/>
    <p:sldId id="294" r:id="rId33"/>
    <p:sldId id="304" r:id="rId34"/>
    <p:sldId id="305" r:id="rId35"/>
    <p:sldId id="306" r:id="rId36"/>
    <p:sldId id="307" r:id="rId37"/>
    <p:sldId id="308" r:id="rId38"/>
    <p:sldId id="312" r:id="rId39"/>
    <p:sldId id="297" r:id="rId40"/>
    <p:sldId id="296" r:id="rId41"/>
    <p:sldId id="298" r:id="rId42"/>
    <p:sldId id="299" r:id="rId43"/>
    <p:sldId id="300" r:id="rId44"/>
    <p:sldId id="301" r:id="rId45"/>
    <p:sldId id="303" r:id="rId46"/>
    <p:sldId id="309" r:id="rId47"/>
    <p:sldId id="311"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25E5076-3810-47DD-B79F-674D7AD40C0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94632" autoAdjust="0"/>
  </p:normalViewPr>
  <p:slideViewPr>
    <p:cSldViewPr snapToGrid="0">
      <p:cViewPr varScale="1">
        <p:scale>
          <a:sx n="82" d="100"/>
          <a:sy n="82" d="100"/>
        </p:scale>
        <p:origin x="730"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05-15T08:13:31.931" idx="1">
    <p:pos x="10" y="10"/>
    <p:text/>
    <p:extLst>
      <p:ext uri="{C676402C-5697-4E1C-873F-D02D1690AC5C}">
        <p15:threadingInfo xmlns:p15="http://schemas.microsoft.com/office/powerpoint/2012/main" timeZoneBias="-330"/>
      </p:ext>
    </p:extLst>
  </p:cm>
  <p:cm authorId="2" dt="2021-05-15T08:13:32.003" idx="2">
    <p:pos x="146" y="146"/>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0FB670-7427-4185-8511-6F36A01430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AED473D-6081-4804-9B28-4FA7D2C3831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39C193-D30F-4B7A-8956-32E4F6D9D2C9}" type="datetimeFigureOut">
              <a:rPr lang="en-US" smtClean="0"/>
              <a:t>5/23/2021</a:t>
            </a:fld>
            <a:endParaRPr lang="en-US" dirty="0"/>
          </a:p>
        </p:txBody>
      </p:sp>
      <p:sp>
        <p:nvSpPr>
          <p:cNvPr id="4" name="Footer Placeholder 3">
            <a:extLst>
              <a:ext uri="{FF2B5EF4-FFF2-40B4-BE49-F238E27FC236}">
                <a16:creationId xmlns:a16="http://schemas.microsoft.com/office/drawing/2014/main" id="{23B68452-BA11-400A-8E67-C003922CC3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190A332-336E-4B1B-9128-655A1F9DBA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2948B1-B6D3-4578-932F-6AE7124E5E13}" type="slidenum">
              <a:rPr lang="en-US" smtClean="0"/>
              <a:t>‹#›</a:t>
            </a:fld>
            <a:endParaRPr lang="en-US" dirty="0"/>
          </a:p>
        </p:txBody>
      </p:sp>
    </p:spTree>
    <p:extLst>
      <p:ext uri="{BB962C8B-B14F-4D97-AF65-F5344CB8AC3E}">
        <p14:creationId xmlns:p14="http://schemas.microsoft.com/office/powerpoint/2010/main" val="23551354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AC78B-5884-4D24-983C-916233003E85}" type="datetimeFigureOut">
              <a:rPr lang="en-US" smtClean="0"/>
              <a:t>5/22/2021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2AB528-7684-4A37-99F6-46340DCC2B35}" type="slidenum">
              <a:rPr lang="en-US" smtClean="0"/>
              <a:t>‹#›</a:t>
            </a:fld>
            <a:endParaRPr lang="en-US" dirty="0"/>
          </a:p>
        </p:txBody>
      </p:sp>
    </p:spTree>
    <p:extLst>
      <p:ext uri="{BB962C8B-B14F-4D97-AF65-F5344CB8AC3E}">
        <p14:creationId xmlns:p14="http://schemas.microsoft.com/office/powerpoint/2010/main" val="2672881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2AB528-7684-4A37-99F6-46340DCC2B35}" type="slidenum">
              <a:rPr lang="en-US" smtClean="0"/>
              <a:t>25</a:t>
            </a:fld>
            <a:endParaRPr lang="en-US" dirty="0"/>
          </a:p>
        </p:txBody>
      </p:sp>
    </p:spTree>
    <p:extLst>
      <p:ext uri="{BB962C8B-B14F-4D97-AF65-F5344CB8AC3E}">
        <p14:creationId xmlns:p14="http://schemas.microsoft.com/office/powerpoint/2010/main" val="3152847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2AB528-7684-4A37-99F6-46340DCC2B35}" type="slidenum">
              <a:rPr lang="en-US" smtClean="0"/>
              <a:t>34</a:t>
            </a:fld>
            <a:endParaRPr lang="en-US" dirty="0"/>
          </a:p>
        </p:txBody>
      </p:sp>
    </p:spTree>
    <p:extLst>
      <p:ext uri="{BB962C8B-B14F-4D97-AF65-F5344CB8AC3E}">
        <p14:creationId xmlns:p14="http://schemas.microsoft.com/office/powerpoint/2010/main" val="144177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ection Header">
    <p:bg>
      <p:bgRef idx="1001">
        <a:schemeClr val="bg2"/>
      </p:bgRef>
    </p:bg>
    <p:spTree>
      <p:nvGrpSpPr>
        <p:cNvPr id="1" name=""/>
        <p:cNvGrpSpPr/>
        <p:nvPr/>
      </p:nvGrpSpPr>
      <p:grpSpPr>
        <a:xfrm>
          <a:off x="0" y="0"/>
          <a:ext cx="0" cy="0"/>
          <a:chOff x="0" y="0"/>
          <a:chExt cx="0" cy="0"/>
        </a:xfrm>
      </p:grpSpPr>
      <p:sp>
        <p:nvSpPr>
          <p:cNvPr id="12" name="Freeform 6" title="Page Number Shape"/>
          <p:cNvSpPr/>
          <p:nvPr userDrawn="1"/>
        </p:nvSpPr>
        <p:spPr bwMode="auto">
          <a:xfrm>
            <a:off x="11784011" y="34513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2578819" y="2270908"/>
            <a:ext cx="7034362" cy="2188992"/>
          </a:xfrm>
        </p:spPr>
        <p:txBody>
          <a:bodyPr anchor="ctr" anchorCtr="0">
            <a:noAutofit/>
          </a:bodyPr>
          <a:lstStyle>
            <a:lvl1pPr algn="ctr">
              <a:lnSpc>
                <a:spcPct val="85000"/>
              </a:lnSpc>
              <a:defRPr sz="6000" cap="all"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2586793" y="5024051"/>
            <a:ext cx="7034362" cy="1052898"/>
          </a:xfrm>
        </p:spPr>
        <p:txBody>
          <a:bodyPr anchor="ctr" anchorCtr="0">
            <a:normAutofit/>
          </a:bodyPr>
          <a:lstStyle>
            <a:lvl1pPr marL="0" indent="0" algn="ctr">
              <a:lnSpc>
                <a:spcPct val="114000"/>
              </a:lnSpc>
              <a:spcBef>
                <a:spcPts val="0"/>
              </a:spcBef>
              <a:buNone/>
              <a:defRPr sz="2000" b="0" i="1"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2584338" y="6314440"/>
            <a:ext cx="1596622" cy="365125"/>
          </a:xfrm>
        </p:spPr>
        <p:txBody>
          <a:bodyPr/>
          <a:lstStyle>
            <a:lvl1pPr algn="l">
              <a:defRPr sz="1200">
                <a:solidFill>
                  <a:schemeClr val="tx2"/>
                </a:solidFill>
              </a:defRPr>
            </a:lvl1pPr>
          </a:lstStyle>
          <a:p>
            <a:fld id="{F35A1469-2D5F-4CF6-9A65-876A4BCDDACA}" type="datetime8">
              <a:rPr lang="en-US" noProof="0" smtClean="0"/>
              <a:t>5/22/2021 11:56 PM</a:t>
            </a:fld>
            <a:endParaRPr lang="en-US" noProof="0" dirty="0"/>
          </a:p>
        </p:txBody>
      </p:sp>
      <p:sp>
        <p:nvSpPr>
          <p:cNvPr id="5" name="Footer Placeholder 4"/>
          <p:cNvSpPr>
            <a:spLocks noGrp="1"/>
          </p:cNvSpPr>
          <p:nvPr>
            <p:ph type="ftr" sz="quarter" idx="11"/>
          </p:nvPr>
        </p:nvSpPr>
        <p:spPr>
          <a:xfrm>
            <a:off x="4515066" y="6314440"/>
            <a:ext cx="5122683" cy="365125"/>
          </a:xfrm>
        </p:spPr>
        <p:txBody>
          <a:bodyPr/>
          <a:lstStyle>
            <a:lvl1pPr algn="l">
              <a:defRPr b="0">
                <a:solidFill>
                  <a:schemeClr val="tx2"/>
                </a:solidFill>
              </a:defRPr>
            </a:lvl1pPr>
          </a:lstStyle>
          <a:p>
            <a:r>
              <a:rPr lang="en-US" noProof="0" dirty="0"/>
              <a:t>Add a footer </a:t>
            </a:r>
          </a:p>
        </p:txBody>
      </p:sp>
      <p:sp>
        <p:nvSpPr>
          <p:cNvPr id="6" name="Slide Number Placeholder 5"/>
          <p:cNvSpPr>
            <a:spLocks noGrp="1"/>
          </p:cNvSpPr>
          <p:nvPr>
            <p:ph type="sldNum" sz="quarter" idx="12"/>
          </p:nvPr>
        </p:nvSpPr>
        <p:spPr>
          <a:xfrm>
            <a:off x="11784011" y="572151"/>
            <a:ext cx="407988" cy="365125"/>
          </a:xfrm>
        </p:spPr>
        <p:txBody>
          <a:bodyPr/>
          <a:lstStyle>
            <a:lvl1pPr algn="r">
              <a:defRPr>
                <a:solidFill>
                  <a:schemeClr val="bg2"/>
                </a:solidFill>
              </a:defRPr>
            </a:lvl1p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6115496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60054D9-7800-4106-9C2D-E383D9D6A16D}"/>
              </a:ext>
            </a:extLst>
          </p:cNvPr>
          <p:cNvSpPr/>
          <p:nvPr userDrawn="1"/>
        </p:nvSpPr>
        <p:spPr>
          <a:xfrm>
            <a:off x="6901869" y="0"/>
            <a:ext cx="529336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4" name="Date Placeholder 3"/>
          <p:cNvSpPr>
            <a:spLocks noGrp="1"/>
          </p:cNvSpPr>
          <p:nvPr>
            <p:ph type="dt" sz="half" idx="10"/>
          </p:nvPr>
        </p:nvSpPr>
        <p:spPr/>
        <p:txBody>
          <a:bodyPr/>
          <a:lstStyle/>
          <a:p>
            <a:fld id="{B6FEBBCD-CBA1-4D0B-806D-FC14D8656200}" type="datetime8">
              <a:rPr lang="en-US" noProof="0" smtClean="0"/>
              <a:t>5/22/2021 11:56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1146659" y="688779"/>
            <a:ext cx="5746376" cy="5223072"/>
          </a:xfrm>
        </p:spPr>
        <p:txBody>
          <a:bodyPr/>
          <a:lstStyle/>
          <a:p>
            <a:pPr lvl="0"/>
            <a:r>
              <a:rPr lang="en-US" noProof="0"/>
              <a:t>Edit Master text styles</a:t>
            </a:r>
          </a:p>
        </p:txBody>
      </p:sp>
      <p:sp>
        <p:nvSpPr>
          <p:cNvPr id="2" name="Title 1"/>
          <p:cNvSpPr>
            <a:spLocks noGrp="1"/>
          </p:cNvSpPr>
          <p:nvPr>
            <p:ph type="title" hasCustomPrompt="1"/>
          </p:nvPr>
        </p:nvSpPr>
        <p:spPr bwMode="ltGray">
          <a:xfrm>
            <a:off x="7213600" y="280278"/>
            <a:ext cx="4641006" cy="2397608"/>
          </a:xfrm>
        </p:spPr>
        <p:txBody>
          <a:bodyPr anchor="ctr" anchorCtr="0"/>
          <a:lstStyle>
            <a:lvl1pPr algn="ctr">
              <a:defRPr>
                <a:solidFill>
                  <a:schemeClr val="accent1"/>
                </a:solidFill>
              </a:defRPr>
            </a:lvl1pPr>
          </a:lstStyle>
          <a:p>
            <a:r>
              <a:rPr lang="en-US" noProof="0"/>
              <a:t>CLICK TO EDIT MASTER TITLE STYLE</a:t>
            </a:r>
          </a:p>
        </p:txBody>
      </p:sp>
      <p:sp>
        <p:nvSpPr>
          <p:cNvPr id="12" name="Freeform 6" title="Page Number Shape">
            <a:extLst>
              <a:ext uri="{FF2B5EF4-FFF2-40B4-BE49-F238E27FC236}">
                <a16:creationId xmlns:a16="http://schemas.microsoft.com/office/drawing/2014/main" id="{B162E9BD-1CEB-41D5-8DEB-7C5EDF3B01C3}"/>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Tree>
    <p:extLst>
      <p:ext uri="{BB962C8B-B14F-4D97-AF65-F5344CB8AC3E}">
        <p14:creationId xmlns:p14="http://schemas.microsoft.com/office/powerpoint/2010/main" val="1468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3" name="Text Placeholder 2"/>
          <p:cNvSpPr>
            <a:spLocks noGrp="1"/>
          </p:cNvSpPr>
          <p:nvPr>
            <p:ph type="body" idx="1" hasCustomPrompt="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p:cNvSpPr>
            <a:spLocks noGrp="1"/>
          </p:cNvSpPr>
          <p:nvPr>
            <p:ph sz="half" idx="2" hasCustomPrompt="1"/>
          </p:nvPr>
        </p:nvSpPr>
        <p:spPr>
          <a:xfrm>
            <a:off x="5181600" y="1526671"/>
            <a:ext cx="6245352" cy="17556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hasCustomPrompt="1"/>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6" name="Content Placeholder 5"/>
          <p:cNvSpPr>
            <a:spLocks noGrp="1"/>
          </p:cNvSpPr>
          <p:nvPr>
            <p:ph sz="quarter" idx="4" hasCustomPrompt="1"/>
          </p:nvPr>
        </p:nvSpPr>
        <p:spPr>
          <a:xfrm>
            <a:off x="5181600" y="4669432"/>
            <a:ext cx="6245352" cy="17556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A272C437-5C9D-4B1A-9C56-1C544AB8146E}" type="datetime8">
              <a:rPr lang="en-US" noProof="0" smtClean="0"/>
              <a:t>5/22/2021 11:56 PM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826767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7" name="Date Placeholder 6"/>
          <p:cNvSpPr>
            <a:spLocks noGrp="1"/>
          </p:cNvSpPr>
          <p:nvPr>
            <p:ph type="dt" sz="half" idx="10"/>
          </p:nvPr>
        </p:nvSpPr>
        <p:spPr/>
        <p:txBody>
          <a:bodyPr/>
          <a:lstStyle/>
          <a:p>
            <a:fld id="{A272C437-5C9D-4B1A-9C56-1C544AB8146E}" type="datetime8">
              <a:rPr lang="en-US" noProof="0" smtClean="0"/>
              <a:t>5/22/2021 11:56 PM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10" name="Content Placeholder 2">
            <a:extLst>
              <a:ext uri="{FF2B5EF4-FFF2-40B4-BE49-F238E27FC236}">
                <a16:creationId xmlns:a16="http://schemas.microsoft.com/office/drawing/2014/main" id="{A1651A72-6E17-4CF4-8218-285FCAC88EC4}"/>
              </a:ext>
            </a:extLst>
          </p:cNvPr>
          <p:cNvSpPr>
            <a:spLocks noGrp="1"/>
          </p:cNvSpPr>
          <p:nvPr>
            <p:ph sz="half" idx="1" hasCustomPrompt="1"/>
          </p:nvPr>
        </p:nvSpPr>
        <p:spPr>
          <a:xfrm>
            <a:off x="5181600" y="557784"/>
            <a:ext cx="6248400" cy="230796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3">
            <a:extLst>
              <a:ext uri="{FF2B5EF4-FFF2-40B4-BE49-F238E27FC236}">
                <a16:creationId xmlns:a16="http://schemas.microsoft.com/office/drawing/2014/main" id="{E2A31231-1080-4CC0-9896-EF779EE27CB5}"/>
              </a:ext>
            </a:extLst>
          </p:cNvPr>
          <p:cNvSpPr>
            <a:spLocks noGrp="1"/>
          </p:cNvSpPr>
          <p:nvPr>
            <p:ph sz="half" idx="2" hasCustomPrompt="1"/>
          </p:nvPr>
        </p:nvSpPr>
        <p:spPr>
          <a:xfrm>
            <a:off x="5165121" y="2950589"/>
            <a:ext cx="6188679" cy="256324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60327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7" name="Date Placeholder 6"/>
          <p:cNvSpPr>
            <a:spLocks noGrp="1"/>
          </p:cNvSpPr>
          <p:nvPr>
            <p:ph type="dt" sz="half" idx="10"/>
          </p:nvPr>
        </p:nvSpPr>
        <p:spPr/>
        <p:txBody>
          <a:bodyPr/>
          <a:lstStyle/>
          <a:p>
            <a:fld id="{A272C437-5C9D-4B1A-9C56-1C544AB8146E}" type="datetime8">
              <a:rPr lang="en-US" noProof="0" smtClean="0"/>
              <a:t>5/22/2021 11:56 PM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723952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F2D3B-BB2C-4EA8-8616-6D874F8BB777}" type="datetime8">
              <a:rPr lang="en-US" noProof="0" smtClean="0"/>
              <a:t>5/22/2021 11:56 PM</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a:p>
            <a:endParaRPr lang="en-US" noProof="0" dirty="0"/>
          </a:p>
        </p:txBody>
      </p:sp>
      <p:sp>
        <p:nvSpPr>
          <p:cNvPr id="4" name="Slide Number Placeholder 3"/>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499539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5479"/>
            <a:ext cx="3838776" cy="1921022"/>
          </a:xfrm>
        </p:spPr>
        <p:txBody>
          <a:bodyPr anchor="t">
            <a:noAutofit/>
          </a:bodyPr>
          <a:lstStyle>
            <a:lvl1pPr>
              <a:lnSpc>
                <a:spcPct val="93000"/>
              </a:lnSpc>
              <a:defRPr sz="4400"/>
            </a:lvl1pPr>
          </a:lstStyle>
          <a:p>
            <a:r>
              <a:rPr lang="en-US" noProof="0"/>
              <a:t>CLICK TO EDIT MASTER TITLE STYLE</a:t>
            </a:r>
          </a:p>
        </p:txBody>
      </p:sp>
      <p:sp>
        <p:nvSpPr>
          <p:cNvPr id="3" name="Content Placeholder 2"/>
          <p:cNvSpPr>
            <a:spLocks noGrp="1"/>
          </p:cNvSpPr>
          <p:nvPr>
            <p:ph idx="1" hasCustomPrompt="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hasCustomPrompt="1"/>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D685E975-0B6B-4B58-A4AA-C8F33B87478E}" type="datetime8">
              <a:rPr lang="en-US" noProof="0" smtClean="0"/>
              <a:t>5/22/2021 11:56 PM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a:p>
            <a:endParaRPr lang="en-US" noProof="0" dirty="0"/>
          </a:p>
        </p:txBody>
      </p:sp>
      <p:sp>
        <p:nvSpPr>
          <p:cNvPr id="7" name="Slide Number Placeholder 6"/>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840368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5479"/>
            <a:ext cx="3838776" cy="1921022"/>
          </a:xfrm>
        </p:spPr>
        <p:txBody>
          <a:bodyPr anchor="t">
            <a:noAutofit/>
          </a:bodyPr>
          <a:lstStyle>
            <a:lvl1pPr>
              <a:lnSpc>
                <a:spcPct val="93000"/>
              </a:lnSpc>
              <a:defRPr sz="4400"/>
            </a:lvl1pPr>
          </a:lstStyle>
          <a:p>
            <a:r>
              <a:rPr lang="en-US" noProof="0"/>
              <a:t>CLICK TO EDIT MASTER TITLE STYLE</a:t>
            </a:r>
          </a:p>
        </p:txBody>
      </p:sp>
      <p:sp>
        <p:nvSpPr>
          <p:cNvPr id="4" name="Text Placeholder 3"/>
          <p:cNvSpPr>
            <a:spLocks noGrp="1"/>
          </p:cNvSpPr>
          <p:nvPr>
            <p:ph type="body" sz="half" idx="2" hasCustomPrompt="1"/>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D685E975-0B6B-4B58-A4AA-C8F33B87478E}" type="datetime8">
              <a:rPr lang="en-US" noProof="0" smtClean="0"/>
              <a:t>5/22/2021 11:56 PM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a:p>
            <a:endParaRPr lang="en-US" noProof="0" dirty="0"/>
          </a:p>
        </p:txBody>
      </p:sp>
      <p:sp>
        <p:nvSpPr>
          <p:cNvPr id="7" name="Slide Number Placeholder 6"/>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Picture Placeholder 2">
            <a:extLst>
              <a:ext uri="{FF2B5EF4-FFF2-40B4-BE49-F238E27FC236}">
                <a16:creationId xmlns:a16="http://schemas.microsoft.com/office/drawing/2014/main" id="{B3A5F786-D848-499D-B37D-96CF11DE90DB}"/>
              </a:ext>
            </a:extLst>
          </p:cNvPr>
          <p:cNvSpPr>
            <a:spLocks noGrp="1"/>
          </p:cNvSpPr>
          <p:nvPr>
            <p:ph type="pic" idx="1"/>
          </p:nvPr>
        </p:nvSpPr>
        <p:spPr>
          <a:xfrm>
            <a:off x="5183188" y="555480"/>
            <a:ext cx="6246812" cy="53055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Tree>
    <p:extLst>
      <p:ext uri="{BB962C8B-B14F-4D97-AF65-F5344CB8AC3E}">
        <p14:creationId xmlns:p14="http://schemas.microsoft.com/office/powerpoint/2010/main" val="417262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0CEE1DAB-B868-4EEB-BD54-B9BAB6F58361}" type="datetime8">
              <a:rPr lang="en-US" noProof="0" smtClean="0"/>
              <a:t>5/22/2021 11:56 PM</a:t>
            </a:fld>
            <a:endParaRPr lang="en-US" noProof="0"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r>
              <a:rPr lang="en-US" noProof="0" dirty="0"/>
              <a:t>Add a footer</a:t>
            </a:r>
          </a:p>
          <a:p>
            <a:endParaRPr lang="en-US" noProof="0"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7AAC19ED-7CFA-4AF2-BE7E-6017F4B12C94}" type="slidenum">
              <a:rPr lang="en-US" noProof="0" smtClean="0"/>
              <a:t>‹#›</a:t>
            </a:fld>
            <a:endParaRPr lang="en-US" noProof="0"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3771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a:t>CLICK TO EDIT MASTER TITLE STYLE</a:t>
            </a:r>
          </a:p>
        </p:txBody>
      </p:sp>
      <p:sp>
        <p:nvSpPr>
          <p:cNvPr id="3" name="Content Placeholder 2"/>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525A88A9-102E-4111-86E0-D51E9CB704AA}" type="datetime8">
              <a:rPr lang="en-US" noProof="0" smtClean="0"/>
              <a:t>5/22/2021 11:56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069934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3833906" cy="2278772"/>
          </a:xfrm>
        </p:spPr>
        <p:txBody>
          <a:bodyPr/>
          <a:lstStyle/>
          <a:p>
            <a:r>
              <a:rPr lang="en-US" noProof="0"/>
              <a:t>Click to edit Master title style</a:t>
            </a:r>
          </a:p>
        </p:txBody>
      </p:sp>
      <p:sp>
        <p:nvSpPr>
          <p:cNvPr id="3" name="Content Placeholder 2"/>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A346BD67-B37A-4DEF-9054-A91A6B18355E}" type="datetime8">
              <a:rPr lang="en-US" noProof="0" smtClean="0"/>
              <a:t>5/22/2021 11:56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2001" y="2981325"/>
            <a:ext cx="1866900" cy="2828925"/>
          </a:xfrm>
        </p:spPr>
        <p:txBody>
          <a:bodyPr/>
          <a:lstStyle/>
          <a:p>
            <a:pPr lvl="0"/>
            <a:r>
              <a:rPr lang="en-US" noProof="0"/>
              <a:t>Edit Master text styles</a:t>
            </a:r>
          </a:p>
        </p:txBody>
      </p:sp>
      <p:sp>
        <p:nvSpPr>
          <p:cNvPr id="9" name="Content Placeholder 7">
            <a:extLst>
              <a:ext uri="{FF2B5EF4-FFF2-40B4-BE49-F238E27FC236}">
                <a16:creationId xmlns:a16="http://schemas.microsoft.com/office/drawing/2014/main" id="{E983FCBB-03A1-486A-BDE2-92BD88EA0FCF}"/>
              </a:ext>
            </a:extLst>
          </p:cNvPr>
          <p:cNvSpPr>
            <a:spLocks noGrp="1"/>
          </p:cNvSpPr>
          <p:nvPr>
            <p:ph sz="quarter" idx="14" hasCustomPrompt="1"/>
          </p:nvPr>
        </p:nvSpPr>
        <p:spPr>
          <a:xfrm>
            <a:off x="2729006" y="2981325"/>
            <a:ext cx="1866900" cy="2828925"/>
          </a:xfrm>
        </p:spPr>
        <p:txBody>
          <a:bodyPr/>
          <a:lstStyle/>
          <a:p>
            <a:pPr lvl="0"/>
            <a:r>
              <a:rPr lang="en-US" noProof="0"/>
              <a:t>Edit Master text styles</a:t>
            </a:r>
          </a:p>
        </p:txBody>
      </p:sp>
    </p:spTree>
    <p:extLst>
      <p:ext uri="{BB962C8B-B14F-4D97-AF65-F5344CB8AC3E}">
        <p14:creationId xmlns:p14="http://schemas.microsoft.com/office/powerpoint/2010/main" val="3211365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3432B8B-A85D-47CE-98BC-3DF0B2F26AF4}"/>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6375400" y="431747"/>
            <a:ext cx="5105400" cy="684633"/>
          </a:xfrm>
        </p:spPr>
        <p:txBody>
          <a:bodyPr/>
          <a:lstStyle>
            <a:lvl1pPr algn="ctr">
              <a:defRPr/>
            </a:lvl1pPr>
          </a:lstStyle>
          <a:p>
            <a:r>
              <a:rPr lang="en-US" noProof="0"/>
              <a:t>Click to edit Master title style</a:t>
            </a:r>
          </a:p>
        </p:txBody>
      </p:sp>
      <p:sp>
        <p:nvSpPr>
          <p:cNvPr id="3" name="Content Placeholder 2"/>
          <p:cNvSpPr>
            <a:spLocks noGrp="1"/>
          </p:cNvSpPr>
          <p:nvPr>
            <p:ph idx="1" hasCustomPrompt="1"/>
          </p:nvPr>
        </p:nvSpPr>
        <p:spPr>
          <a:xfrm>
            <a:off x="7088800" y="1468316"/>
            <a:ext cx="4831664" cy="3865070"/>
          </a:xfrm>
        </p:spPr>
        <p:txBody>
          <a:bodyPr anchor="ctr" anchorCtr="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F39235B7-901B-460F-BE63-E630BF7AD92D}" type="datetime8">
              <a:rPr lang="en-US" noProof="0" smtClean="0"/>
              <a:t>5/22/2021 11:56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654163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bwMode="ltGray">
          <a:xfrm>
            <a:off x="762000" y="305678"/>
            <a:ext cx="10667998" cy="1002422"/>
          </a:xfrm>
        </p:spPr>
        <p:txBody>
          <a:bodyPr anchor="ctr" anchorCtr="0"/>
          <a:lstStyle>
            <a:lvl1pPr algn="ctr">
              <a:defRPr>
                <a:solidFill>
                  <a:schemeClr val="accent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p>
            <a:fld id="{B3601C1E-44EC-4ED6-87AC-7B26C9BC7568}" type="datetime8">
              <a:rPr lang="en-US" noProof="0" smtClean="0"/>
              <a:t>5/22/2021 11:56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1999" y="2443527"/>
            <a:ext cx="3348000" cy="2291676"/>
          </a:xfrm>
        </p:spPr>
        <p:txBody>
          <a:bodyPr/>
          <a:lstStyle/>
          <a:p>
            <a:pPr lvl="0"/>
            <a:r>
              <a:rPr lang="en-US" noProof="0"/>
              <a:t>Edit Master text styles</a:t>
            </a:r>
          </a:p>
        </p:txBody>
      </p:sp>
      <p:sp>
        <p:nvSpPr>
          <p:cNvPr id="14" name="Freeform 6" title="Page Number Shape">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Slide Number Placeholder 5"/>
          <p:cNvSpPr>
            <a:spLocks noGrp="1"/>
          </p:cNvSpPr>
          <p:nvPr>
            <p:ph type="sldNum" sz="quarter" idx="12"/>
          </p:nvPr>
        </p:nvSpPr>
        <p:spPr/>
        <p:txBody>
          <a:bodyPr/>
          <a:lstStyle>
            <a:lvl1pPr>
              <a:defRPr>
                <a:solidFill>
                  <a:schemeClr val="tx1"/>
                </a:solidFill>
              </a:defRPr>
            </a:lvl1pPr>
          </a:lstStyle>
          <a:p>
            <a:fld id="{7AAC19ED-7CFA-4AF2-BE7E-6017F4B12C94}" type="slidenum">
              <a:rPr lang="en-US" noProof="0" smtClean="0"/>
              <a:pPr/>
              <a:t>‹#›</a:t>
            </a:fld>
            <a:endParaRPr lang="en-US" noProof="0" dirty="0"/>
          </a:p>
        </p:txBody>
      </p:sp>
      <p:sp>
        <p:nvSpPr>
          <p:cNvPr id="15" name="Content Placeholder 7">
            <a:extLst>
              <a:ext uri="{FF2B5EF4-FFF2-40B4-BE49-F238E27FC236}">
                <a16:creationId xmlns:a16="http://schemas.microsoft.com/office/drawing/2014/main" id="{AF3C3132-3E24-455C-9341-F3767C087D59}"/>
              </a:ext>
            </a:extLst>
          </p:cNvPr>
          <p:cNvSpPr>
            <a:spLocks noGrp="1"/>
          </p:cNvSpPr>
          <p:nvPr>
            <p:ph sz="quarter" idx="14" hasCustomPrompt="1"/>
          </p:nvPr>
        </p:nvSpPr>
        <p:spPr>
          <a:xfrm>
            <a:off x="4421999" y="2443527"/>
            <a:ext cx="3348000" cy="2291676"/>
          </a:xfrm>
        </p:spPr>
        <p:txBody>
          <a:bodyPr/>
          <a:lstStyle/>
          <a:p>
            <a:pPr lvl="0"/>
            <a:r>
              <a:rPr lang="en-US" noProof="0"/>
              <a:t>Edit Master text styles</a:t>
            </a:r>
          </a:p>
        </p:txBody>
      </p:sp>
      <p:sp>
        <p:nvSpPr>
          <p:cNvPr id="16" name="Content Placeholder 7">
            <a:extLst>
              <a:ext uri="{FF2B5EF4-FFF2-40B4-BE49-F238E27FC236}">
                <a16:creationId xmlns:a16="http://schemas.microsoft.com/office/drawing/2014/main" id="{2A783413-0A31-4F6C-B545-866183ABB004}"/>
              </a:ext>
            </a:extLst>
          </p:cNvPr>
          <p:cNvSpPr>
            <a:spLocks noGrp="1"/>
          </p:cNvSpPr>
          <p:nvPr>
            <p:ph sz="quarter" idx="15" hasCustomPrompt="1"/>
          </p:nvPr>
        </p:nvSpPr>
        <p:spPr>
          <a:xfrm>
            <a:off x="8081999" y="2443527"/>
            <a:ext cx="3348000" cy="2291676"/>
          </a:xfrm>
        </p:spPr>
        <p:txBody>
          <a:bodyPr/>
          <a:lstStyle/>
          <a:p>
            <a:pPr lvl="0"/>
            <a:r>
              <a:rPr lang="en-US" noProof="0"/>
              <a:t>Edit Master text styles</a:t>
            </a:r>
          </a:p>
        </p:txBody>
      </p:sp>
    </p:spTree>
    <p:extLst>
      <p:ext uri="{BB962C8B-B14F-4D97-AF65-F5344CB8AC3E}">
        <p14:creationId xmlns:p14="http://schemas.microsoft.com/office/powerpoint/2010/main" val="362781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p:bg bwMode="grayWhite">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8E5ED0-7922-414F-9B0F-CA82F0A3C660}"/>
              </a:ext>
            </a:extLst>
          </p:cNvPr>
          <p:cNvSpPr/>
          <p:nvPr userDrawn="1"/>
        </p:nvSpPr>
        <p:spPr>
          <a:xfrm>
            <a:off x="0" y="1540330"/>
            <a:ext cx="12192000" cy="47156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4" name="Date Placeholder 3"/>
          <p:cNvSpPr>
            <a:spLocks noGrp="1"/>
          </p:cNvSpPr>
          <p:nvPr>
            <p:ph type="dt" sz="half" idx="10"/>
          </p:nvPr>
        </p:nvSpPr>
        <p:spPr>
          <a:xfrm>
            <a:off x="7628571" y="6314440"/>
            <a:ext cx="3814856" cy="365125"/>
          </a:xfrm>
        </p:spPr>
        <p:txBody>
          <a:bodyPr/>
          <a:lstStyle/>
          <a:p>
            <a:fld id="{4AE13B8D-7A39-483F-9092-AB66B2338492}" type="datetime8">
              <a:rPr lang="en-US" noProof="0" smtClean="0"/>
              <a:t>5/22/2021 11:56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1999" y="2875327"/>
            <a:ext cx="3348000" cy="2291676"/>
          </a:xfrm>
        </p:spPr>
        <p:txBody>
          <a:bodyPr anchor="ctr" anchorCtr="0"/>
          <a:lstStyle/>
          <a:p>
            <a:pPr lvl="0"/>
            <a:r>
              <a:rPr lang="en-US" noProof="0"/>
              <a:t>Edit Master text styles</a:t>
            </a:r>
          </a:p>
        </p:txBody>
      </p:sp>
      <p:sp>
        <p:nvSpPr>
          <p:cNvPr id="14" name="Freeform 6" title="Page Number Shape">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Slide Number Placeholder 5"/>
          <p:cNvSpPr>
            <a:spLocks noGrp="1"/>
          </p:cNvSpPr>
          <p:nvPr>
            <p:ph type="sldNum" sz="quarter" idx="12"/>
          </p:nvPr>
        </p:nvSpPr>
        <p:spPr/>
        <p:txBody>
          <a:bodyPr/>
          <a:lstStyle>
            <a:lvl1pPr>
              <a:defRPr>
                <a:solidFill>
                  <a:schemeClr val="tx1"/>
                </a:solidFill>
              </a:defRPr>
            </a:lvl1pPr>
          </a:lstStyle>
          <a:p>
            <a:fld id="{7AAC19ED-7CFA-4AF2-BE7E-6017F4B12C94}" type="slidenum">
              <a:rPr lang="en-US" noProof="0" smtClean="0"/>
              <a:pPr/>
              <a:t>‹#›</a:t>
            </a:fld>
            <a:endParaRPr lang="en-US" noProof="0" dirty="0"/>
          </a:p>
        </p:txBody>
      </p:sp>
      <p:sp>
        <p:nvSpPr>
          <p:cNvPr id="16" name="Content Placeholder 7">
            <a:extLst>
              <a:ext uri="{FF2B5EF4-FFF2-40B4-BE49-F238E27FC236}">
                <a16:creationId xmlns:a16="http://schemas.microsoft.com/office/drawing/2014/main" id="{2A783413-0A31-4F6C-B545-866183ABB004}"/>
              </a:ext>
            </a:extLst>
          </p:cNvPr>
          <p:cNvSpPr>
            <a:spLocks noGrp="1"/>
          </p:cNvSpPr>
          <p:nvPr>
            <p:ph sz="quarter" idx="15" hasCustomPrompt="1"/>
          </p:nvPr>
        </p:nvSpPr>
        <p:spPr>
          <a:xfrm>
            <a:off x="8081999" y="2875327"/>
            <a:ext cx="3348000" cy="2291676"/>
          </a:xfrm>
        </p:spPr>
        <p:txBody>
          <a:bodyPr anchor="ctr" anchorCtr="0"/>
          <a:lstStyle/>
          <a:p>
            <a:pPr lvl="0"/>
            <a:r>
              <a:rPr lang="en-US" noProof="0"/>
              <a:t>Edit Master text styles</a:t>
            </a:r>
          </a:p>
        </p:txBody>
      </p:sp>
      <p:sp>
        <p:nvSpPr>
          <p:cNvPr id="3" name="Title 2">
            <a:extLst>
              <a:ext uri="{FF2B5EF4-FFF2-40B4-BE49-F238E27FC236}">
                <a16:creationId xmlns:a16="http://schemas.microsoft.com/office/drawing/2014/main" id="{8C4C76CE-242A-40DC-B9BA-9F6CD2FEBA09}"/>
              </a:ext>
            </a:extLst>
          </p:cNvPr>
          <p:cNvSpPr>
            <a:spLocks noGrp="1"/>
          </p:cNvSpPr>
          <p:nvPr>
            <p:ph type="title" hasCustomPrompt="1"/>
          </p:nvPr>
        </p:nvSpPr>
        <p:spPr bwMode="ltGray">
          <a:xfrm>
            <a:off x="761999" y="280278"/>
            <a:ext cx="10676571" cy="1002422"/>
          </a:xfrm>
        </p:spPr>
        <p:txBody>
          <a:bodyPr anchor="ctr" anchorCtr="0"/>
          <a:lstStyle>
            <a:lvl1pPr algn="ctr">
              <a:defRPr>
                <a:solidFill>
                  <a:schemeClr val="accent1"/>
                </a:solidFill>
              </a:defRPr>
            </a:lvl1pPr>
          </a:lstStyle>
          <a:p>
            <a:r>
              <a:rPr lang="en-US" noProof="0"/>
              <a:t>CLICK TO EDIT MASTER TITLE STYLE</a:t>
            </a:r>
          </a:p>
        </p:txBody>
      </p:sp>
    </p:spTree>
    <p:extLst>
      <p:ext uri="{BB962C8B-B14F-4D97-AF65-F5344CB8AC3E}">
        <p14:creationId xmlns:p14="http://schemas.microsoft.com/office/powerpoint/2010/main" val="2566890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352848"/>
            <a:ext cx="10667998" cy="1002422"/>
          </a:xfrm>
        </p:spPr>
        <p:txBody>
          <a:bodyPr anchor="ctr" anchorCtr="0"/>
          <a:lstStyle>
            <a:lvl1pPr algn="l">
              <a:defRPr/>
            </a:lvl1pPr>
          </a:lstStyle>
          <a:p>
            <a:r>
              <a:rPr lang="en-US" noProof="0"/>
              <a:t>CLICK TO EDIT MASTER TITLE STYLE</a:t>
            </a:r>
          </a:p>
        </p:txBody>
      </p:sp>
      <p:sp>
        <p:nvSpPr>
          <p:cNvPr id="3" name="Content Placeholder 2"/>
          <p:cNvSpPr>
            <a:spLocks noGrp="1"/>
          </p:cNvSpPr>
          <p:nvPr>
            <p:ph idx="1" hasCustomPrompt="1"/>
          </p:nvPr>
        </p:nvSpPr>
        <p:spPr>
          <a:xfrm>
            <a:off x="8848724" y="1534886"/>
            <a:ext cx="2581273" cy="427536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7A1B421F-7852-47A7-8672-3F4B3DC607FF}" type="datetime8">
              <a:rPr lang="en-US" noProof="0" smtClean="0"/>
              <a:t>5/22/2021 11:56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2000" y="1534886"/>
            <a:ext cx="7829550" cy="4275365"/>
          </a:xfrm>
        </p:spPr>
        <p:txBody>
          <a:bodyPr/>
          <a:lstStyle/>
          <a:p>
            <a:pPr lvl="0"/>
            <a:r>
              <a:rPr lang="en-US" noProof="0"/>
              <a:t>Edit Master text styles</a:t>
            </a:r>
          </a:p>
        </p:txBody>
      </p:sp>
    </p:spTree>
    <p:extLst>
      <p:ext uri="{BB962C8B-B14F-4D97-AF65-F5344CB8AC3E}">
        <p14:creationId xmlns:p14="http://schemas.microsoft.com/office/powerpoint/2010/main" val="249747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right Conten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768376-ED37-468E-9A28-4A8C73222CFB}"/>
              </a:ext>
            </a:extLst>
          </p:cNvPr>
          <p:cNvSpPr/>
          <p:nvPr userDrawn="1"/>
        </p:nvSpPr>
        <p:spPr>
          <a:xfrm>
            <a:off x="5263637" y="0"/>
            <a:ext cx="6928363" cy="68580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Date Placeholder 1"/>
          <p:cNvSpPr>
            <a:spLocks noGrp="1"/>
          </p:cNvSpPr>
          <p:nvPr>
            <p:ph type="dt" sz="half" idx="10"/>
          </p:nvPr>
        </p:nvSpPr>
        <p:spPr/>
        <p:txBody>
          <a:bodyPr/>
          <a:lstStyle/>
          <a:p>
            <a:fld id="{6A1CE990-BAB9-4562-95E3-50660C2796F3}" type="datetime8">
              <a:rPr lang="en-US" noProof="0" smtClean="0"/>
              <a:t>5/22/2021 11:56 PM</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a:p>
            <a:endParaRPr lang="en-US" noProof="0" dirty="0"/>
          </a:p>
        </p:txBody>
      </p:sp>
      <p:sp>
        <p:nvSpPr>
          <p:cNvPr id="6" name="Content Placeholder 12">
            <a:extLst>
              <a:ext uri="{FF2B5EF4-FFF2-40B4-BE49-F238E27FC236}">
                <a16:creationId xmlns:a16="http://schemas.microsoft.com/office/drawing/2014/main" id="{DEDD3AEB-5731-4BFB-B455-2CAA76BB8C15}"/>
              </a:ext>
            </a:extLst>
          </p:cNvPr>
          <p:cNvSpPr>
            <a:spLocks noGrp="1"/>
          </p:cNvSpPr>
          <p:nvPr>
            <p:ph idx="1" hasCustomPrompt="1"/>
          </p:nvPr>
        </p:nvSpPr>
        <p:spPr>
          <a:xfrm>
            <a:off x="6322695" y="358646"/>
            <a:ext cx="5505450" cy="5896056"/>
          </a:xfrm>
        </p:spPr>
        <p:txBody>
          <a:bodyPr anchor="ctr" anchorCtr="0">
            <a:normAutofit/>
          </a:bodyPr>
          <a:lstStyle>
            <a:lvl1pPr>
              <a:defRPr sz="2800"/>
            </a:lvl1pPr>
          </a:lstStyle>
          <a:p>
            <a:pPr marL="0" lvl="0" indent="0">
              <a:lnSpc>
                <a:spcPct val="100000"/>
              </a:lnSpc>
              <a:spcAft>
                <a:spcPts val="2400"/>
              </a:spcAft>
              <a:buNone/>
            </a:pPr>
            <a:r>
              <a:rPr lang="en-US" sz="3200" noProof="0">
                <a:cs typeface="Segoe UI" panose="020B0502040204020203" pitchFamily="34" charset="0"/>
              </a:rPr>
              <a:t>Edit Master text styles</a:t>
            </a:r>
          </a:p>
        </p:txBody>
      </p:sp>
      <p:sp>
        <p:nvSpPr>
          <p:cNvPr id="8" name="Freeform 6" title="Page Number Shape">
            <a:extLst>
              <a:ext uri="{FF2B5EF4-FFF2-40B4-BE49-F238E27FC236}">
                <a16:creationId xmlns:a16="http://schemas.microsoft.com/office/drawing/2014/main" id="{F054F317-CFFE-48EF-91D4-872C9FE7043D}"/>
              </a:ext>
            </a:extLst>
          </p:cNvPr>
          <p:cNvSpPr/>
          <p:nvPr userDrawn="1"/>
        </p:nvSpPr>
        <p:spPr bwMode="auto">
          <a:xfrm>
            <a:off x="11793378" y="36016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11" name="Title 10">
            <a:extLst>
              <a:ext uri="{FF2B5EF4-FFF2-40B4-BE49-F238E27FC236}">
                <a16:creationId xmlns:a16="http://schemas.microsoft.com/office/drawing/2014/main" id="{0D58896D-DB7B-49E4-87EC-67CEAB2EF53C}"/>
              </a:ext>
            </a:extLst>
          </p:cNvPr>
          <p:cNvSpPr>
            <a:spLocks noGrp="1"/>
          </p:cNvSpPr>
          <p:nvPr>
            <p:ph type="title" hasCustomPrompt="1"/>
          </p:nvPr>
        </p:nvSpPr>
        <p:spPr>
          <a:xfrm>
            <a:off x="707570" y="548792"/>
            <a:ext cx="3833906" cy="4952492"/>
          </a:xfrm>
        </p:spPr>
        <p:txBody>
          <a:bodyPr/>
          <a:lstStyle/>
          <a:p>
            <a:r>
              <a:rPr lang="en-US" noProof="0"/>
              <a:t>CLICK TO EDIT MASTER TITLE STYLE</a:t>
            </a:r>
          </a:p>
        </p:txBody>
      </p:sp>
    </p:spTree>
    <p:extLst>
      <p:ext uri="{BB962C8B-B14F-4D97-AF65-F5344CB8AC3E}">
        <p14:creationId xmlns:p14="http://schemas.microsoft.com/office/powerpoint/2010/main" val="399119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36016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noProof="0"/>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9E139DA8-D636-4336-B416-25DD0050B639}" type="datetime8">
              <a:rPr lang="en-US" noProof="0" smtClean="0"/>
              <a:t>5/22/2021 11:56 PM</a:t>
            </a:fld>
            <a:endParaRPr lang="en-US" noProof="0"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r>
              <a:rPr lang="en-US" noProof="0" dirty="0"/>
              <a:t>Add a footer </a:t>
            </a:r>
          </a:p>
        </p:txBody>
      </p:sp>
      <p:sp>
        <p:nvSpPr>
          <p:cNvPr id="6" name="Slide Number Placeholder 5"/>
          <p:cNvSpPr>
            <a:spLocks noGrp="1"/>
          </p:cNvSpPr>
          <p:nvPr>
            <p:ph type="sldNum" sz="quarter" idx="4"/>
          </p:nvPr>
        </p:nvSpPr>
        <p:spPr>
          <a:xfrm>
            <a:off x="11784011" y="587179"/>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7AAC19ED-7CFA-4AF2-BE7E-6017F4B12C94}" type="slidenum">
              <a:rPr lang="en-US" noProof="0" smtClean="0"/>
              <a:t>‹#›</a:t>
            </a:fld>
            <a:endParaRPr lang="en-US" noProof="0" dirty="0"/>
          </a:p>
        </p:txBody>
      </p:sp>
      <p:cxnSp>
        <p:nvCxnSpPr>
          <p:cNvPr id="10" name="Straight Connector 9" title="Horizontal Rule Line"/>
          <p:cNvCxnSpPr/>
          <p:nvPr/>
        </p:nvCxnSpPr>
        <p:spPr>
          <a:xfrm>
            <a:off x="0" y="6199730"/>
            <a:ext cx="4495800" cy="0"/>
          </a:xfrm>
          <a:prstGeom prst="line">
            <a:avLst/>
          </a:prstGeom>
          <a:ln w="571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871000"/>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62" r:id="rId3"/>
    <p:sldLayoutId id="2147483673" r:id="rId4"/>
    <p:sldLayoutId id="2147483677" r:id="rId5"/>
    <p:sldLayoutId id="2147483674" r:id="rId6"/>
    <p:sldLayoutId id="2147483679" r:id="rId7"/>
    <p:sldLayoutId id="2147483678" r:id="rId8"/>
    <p:sldLayoutId id="2147483676" r:id="rId9"/>
    <p:sldLayoutId id="2147483675" r:id="rId10"/>
    <p:sldLayoutId id="2147483665" r:id="rId11"/>
    <p:sldLayoutId id="2147483682" r:id="rId12"/>
    <p:sldLayoutId id="2147483681" r:id="rId13"/>
    <p:sldLayoutId id="2147483667" r:id="rId14"/>
    <p:sldLayoutId id="2147483668" r:id="rId15"/>
    <p:sldLayoutId id="2147483680" r:id="rId16"/>
  </p:sldLayoutIdLst>
  <p:hf hdr="0" ftr="0" dt="0"/>
  <p:txStyles>
    <p:titleStyle>
      <a:lvl1pPr algn="r" defTabSz="914400" rtl="0" eaLnBrk="1" latinLnBrk="0" hangingPunct="1">
        <a:lnSpc>
          <a:spcPct val="90000"/>
        </a:lnSpc>
        <a:spcBef>
          <a:spcPct val="0"/>
        </a:spcBef>
        <a:buNone/>
        <a:defRPr sz="5000" b="0" i="0"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hyperlink" Target="https://www.securitymagazine.com/articles/78591-biometrics-security-technology-the-future-now-1"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9.xml"/><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9.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hyperlink" Target="https://keyo.co/biometric-news/the-difference-between-internal-and-external-biometrics-and-why-it-matters-for-privacy-and-consent" TargetMode="External"/><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s://keyo.co/biometric-news/diving-deep-into-facial-recognition-part-1" TargetMode="External"/><Relationship Id="rId2" Type="http://schemas.openxmlformats.org/officeDocument/2006/relationships/image" Target="../media/image40.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hyperlink" Target="https://keyo.co/biometric-news/fingerprint-vs-palm-vein" TargetMode="External"/><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hidden="1">
            <a:extLst>
              <a:ext uri="{FF2B5EF4-FFF2-40B4-BE49-F238E27FC236}">
                <a16:creationId xmlns:a16="http://schemas.microsoft.com/office/drawing/2014/main" id="{192D9B22-CA63-4CDB-8957-40947F45B732}"/>
              </a:ext>
            </a:extLst>
          </p:cNvPr>
          <p:cNvSpPr>
            <a:spLocks noGrp="1"/>
          </p:cNvSpPr>
          <p:nvPr>
            <p:ph type="sldNum" sz="quarter" idx="12"/>
          </p:nvPr>
        </p:nvSpPr>
        <p:spPr/>
        <p:txBody>
          <a:bodyPr/>
          <a:lstStyle/>
          <a:p>
            <a:fld id="{7AAC19ED-7CFA-4AF2-BE7E-6017F4B12C94}" type="slidenum">
              <a:rPr lang="en-US" smtClean="0"/>
              <a:t>1</a:t>
            </a:fld>
            <a:endParaRPr lang="en-US" dirty="0"/>
          </a:p>
        </p:txBody>
      </p:sp>
      <p:pic>
        <p:nvPicPr>
          <p:cNvPr id="23" name="Picture 22">
            <a:extLst>
              <a:ext uri="{FF2B5EF4-FFF2-40B4-BE49-F238E27FC236}">
                <a16:creationId xmlns:a16="http://schemas.microsoft.com/office/drawing/2014/main" id="{DF80502A-ED69-47A8-BD0C-1D9F76E6173F}"/>
              </a:ext>
            </a:extLst>
          </p:cNvPr>
          <p:cNvPicPr>
            <a:picLocks noChangeAspect="1"/>
          </p:cNvPicPr>
          <p:nvPr/>
        </p:nvPicPr>
        <p:blipFill>
          <a:blip r:embed="rId2"/>
          <a:stretch>
            <a:fillRect/>
          </a:stretch>
        </p:blipFill>
        <p:spPr>
          <a:xfrm>
            <a:off x="0" y="0"/>
            <a:ext cx="12192000" cy="6858000"/>
          </a:xfrm>
          <a:prstGeom prst="rect">
            <a:avLst/>
          </a:prstGeom>
        </p:spPr>
      </p:pic>
      <p:sp>
        <p:nvSpPr>
          <p:cNvPr id="24" name="Title 1">
            <a:extLst>
              <a:ext uri="{FF2B5EF4-FFF2-40B4-BE49-F238E27FC236}">
                <a16:creationId xmlns:a16="http://schemas.microsoft.com/office/drawing/2014/main" id="{BA639396-FE72-47A6-B0AB-C1CFEE30FE21}"/>
              </a:ext>
            </a:extLst>
          </p:cNvPr>
          <p:cNvSpPr>
            <a:spLocks noGrp="1"/>
          </p:cNvSpPr>
          <p:nvPr>
            <p:ph type="ctrTitle"/>
          </p:nvPr>
        </p:nvSpPr>
        <p:spPr bwMode="white">
          <a:xfrm>
            <a:off x="2407627" y="2270908"/>
            <a:ext cx="7205554" cy="2188992"/>
          </a:xfrm>
        </p:spPr>
        <p:txBody>
          <a:bodyPr/>
          <a:lstStyle/>
          <a:p>
            <a:r>
              <a:rPr lang="en-US" dirty="0"/>
              <a:t>Biometric Security Systems</a:t>
            </a:r>
          </a:p>
        </p:txBody>
      </p:sp>
      <p:sp>
        <p:nvSpPr>
          <p:cNvPr id="25" name="Subtitle 2">
            <a:extLst>
              <a:ext uri="{FF2B5EF4-FFF2-40B4-BE49-F238E27FC236}">
                <a16:creationId xmlns:a16="http://schemas.microsoft.com/office/drawing/2014/main" id="{6891E7A0-C5F2-464B-8E78-9ED95D016C46}"/>
              </a:ext>
            </a:extLst>
          </p:cNvPr>
          <p:cNvSpPr>
            <a:spLocks noGrp="1"/>
          </p:cNvSpPr>
          <p:nvPr>
            <p:ph type="subTitle" idx="1"/>
          </p:nvPr>
        </p:nvSpPr>
        <p:spPr>
          <a:xfrm>
            <a:off x="2407626" y="4796945"/>
            <a:ext cx="7034362" cy="1052898"/>
          </a:xfrm>
        </p:spPr>
        <p:txBody>
          <a:bodyPr>
            <a:normAutofit lnSpcReduction="10000"/>
          </a:bodyPr>
          <a:lstStyle/>
          <a:p>
            <a:pPr>
              <a:lnSpc>
                <a:spcPct val="100000"/>
              </a:lnSpc>
            </a:pPr>
            <a:r>
              <a:rPr lang="en-US" sz="3200" dirty="0" err="1">
                <a:solidFill>
                  <a:schemeClr val="tx1"/>
                </a:solidFill>
                <a:cs typeface="Segoe UI" panose="020B0502040204020203" pitchFamily="34" charset="0"/>
              </a:rPr>
              <a:t>V.Jathushan</a:t>
            </a:r>
            <a:endParaRPr lang="en-US" sz="3200" dirty="0">
              <a:solidFill>
                <a:schemeClr val="tx1"/>
              </a:solidFill>
              <a:cs typeface="Segoe UI" panose="020B0502040204020203" pitchFamily="34" charset="0"/>
            </a:endParaRPr>
          </a:p>
          <a:p>
            <a:pPr>
              <a:lnSpc>
                <a:spcPct val="100000"/>
              </a:lnSpc>
            </a:pPr>
            <a:r>
              <a:rPr lang="en-US" sz="3200" dirty="0">
                <a:solidFill>
                  <a:schemeClr val="tx1"/>
                </a:solidFill>
                <a:cs typeface="Segoe UI" panose="020B0502040204020203" pitchFamily="34" charset="0"/>
              </a:rPr>
              <a:t>IT20200510</a:t>
            </a:r>
          </a:p>
        </p:txBody>
      </p:sp>
      <p:grpSp>
        <p:nvGrpSpPr>
          <p:cNvPr id="26" name="Group 25">
            <a:extLst>
              <a:ext uri="{FF2B5EF4-FFF2-40B4-BE49-F238E27FC236}">
                <a16:creationId xmlns:a16="http://schemas.microsoft.com/office/drawing/2014/main" id="{E2D36F6C-0EB9-4B92-B2D6-F61CAF26E2D2}"/>
              </a:ext>
              <a:ext uri="{C183D7F6-B498-43B3-948B-1728B52AA6E4}">
                <adec:decorative xmlns:adec="http://schemas.microsoft.com/office/drawing/2017/decorative" val="1"/>
              </a:ext>
            </a:extLst>
          </p:cNvPr>
          <p:cNvGrpSpPr/>
          <p:nvPr/>
        </p:nvGrpSpPr>
        <p:grpSpPr bwMode="white">
          <a:xfrm>
            <a:off x="2407627" y="1184031"/>
            <a:ext cx="7376746" cy="4149970"/>
            <a:chOff x="2989385" y="1679331"/>
            <a:chExt cx="7376746" cy="2681654"/>
          </a:xfrm>
        </p:grpSpPr>
        <p:cxnSp>
          <p:nvCxnSpPr>
            <p:cNvPr id="27" name="Straight Connector 26">
              <a:extLst>
                <a:ext uri="{FF2B5EF4-FFF2-40B4-BE49-F238E27FC236}">
                  <a16:creationId xmlns:a16="http://schemas.microsoft.com/office/drawing/2014/main" id="{8CFBF2C5-F1B9-4A80-BD8C-17BADA7A843D}"/>
                </a:ext>
              </a:extLst>
            </p:cNvPr>
            <p:cNvCxnSpPr/>
            <p:nvPr/>
          </p:nvCxnSpPr>
          <p:spPr bwMode="white">
            <a:xfrm>
              <a:off x="2989385" y="1679331"/>
              <a:ext cx="737674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D31D61-0000-4CCB-8157-8E19B82F332A}"/>
                </a:ext>
              </a:extLst>
            </p:cNvPr>
            <p:cNvCxnSpPr/>
            <p:nvPr/>
          </p:nvCxnSpPr>
          <p:spPr bwMode="white">
            <a:xfrm>
              <a:off x="10366130" y="1688123"/>
              <a:ext cx="0" cy="267286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2071B1E-62EA-4010-AFBF-9CB8D2761421}"/>
                </a:ext>
              </a:extLst>
            </p:cNvPr>
            <p:cNvCxnSpPr/>
            <p:nvPr/>
          </p:nvCxnSpPr>
          <p:spPr bwMode="white">
            <a:xfrm>
              <a:off x="2989385" y="1679331"/>
              <a:ext cx="0" cy="2674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3AAFD1-8C56-43A9-86EE-CDDDCD24CD3B}"/>
                </a:ext>
              </a:extLst>
            </p:cNvPr>
            <p:cNvCxnSpPr/>
            <p:nvPr/>
          </p:nvCxnSpPr>
          <p:spPr bwMode="white">
            <a:xfrm>
              <a:off x="2989385" y="4354131"/>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EB0B010-7B43-4BEE-89B2-197F2ED35110}"/>
                </a:ext>
              </a:extLst>
            </p:cNvPr>
            <p:cNvCxnSpPr/>
            <p:nvPr/>
          </p:nvCxnSpPr>
          <p:spPr bwMode="white">
            <a:xfrm>
              <a:off x="8625254" y="4360985"/>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7516962"/>
      </p:ext>
    </p:extLst>
  </p:cSld>
  <p:clrMapOvr>
    <a:masterClrMapping/>
  </p:clrMapOvr>
  <mc:AlternateContent xmlns:mc="http://schemas.openxmlformats.org/markup-compatibility/2006" xmlns:p14="http://schemas.microsoft.com/office/powerpoint/2010/main">
    <mc:Choice Requires="p14">
      <p:transition spd="slow" p14:dur="2000" advTm="16602"/>
    </mc:Choice>
    <mc:Fallback xmlns="">
      <p:transition spd="slow" advTm="1660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E5EA1-5B9D-41CE-BB36-CE4EA10D1E17}"/>
              </a:ext>
            </a:extLst>
          </p:cNvPr>
          <p:cNvSpPr>
            <a:spLocks noGrp="1"/>
          </p:cNvSpPr>
          <p:nvPr>
            <p:ph type="title"/>
          </p:nvPr>
        </p:nvSpPr>
        <p:spPr/>
        <p:txBody>
          <a:bodyPr>
            <a:normAutofit/>
          </a:bodyPr>
          <a:lstStyle/>
          <a:p>
            <a:r>
              <a:rPr lang="en-US" sz="4400" dirty="0"/>
              <a:t>How Does Biometric Authentication Work?</a:t>
            </a:r>
          </a:p>
        </p:txBody>
      </p:sp>
      <p:pic>
        <p:nvPicPr>
          <p:cNvPr id="7" name="Content Placeholder 6">
            <a:extLst>
              <a:ext uri="{FF2B5EF4-FFF2-40B4-BE49-F238E27FC236}">
                <a16:creationId xmlns:a16="http://schemas.microsoft.com/office/drawing/2014/main" id="{3D5E2A43-9DD5-4CC4-B750-7CB030CBCB5D}"/>
              </a:ext>
            </a:extLst>
          </p:cNvPr>
          <p:cNvPicPr>
            <a:picLocks noGrp="1" noChangeAspect="1"/>
          </p:cNvPicPr>
          <p:nvPr>
            <p:ph idx="1"/>
          </p:nvPr>
        </p:nvPicPr>
        <p:blipFill>
          <a:blip r:embed="rId2"/>
          <a:stretch>
            <a:fillRect/>
          </a:stretch>
        </p:blipFill>
        <p:spPr>
          <a:xfrm>
            <a:off x="8433787" y="2157275"/>
            <a:ext cx="3350224" cy="3080550"/>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C19FAC8F-F4BA-4804-A534-9C8B047B3EDD}"/>
              </a:ext>
            </a:extLst>
          </p:cNvPr>
          <p:cNvSpPr>
            <a:spLocks noGrp="1"/>
          </p:cNvSpPr>
          <p:nvPr>
            <p:ph type="sldNum" sz="quarter" idx="12"/>
          </p:nvPr>
        </p:nvSpPr>
        <p:spPr/>
        <p:txBody>
          <a:bodyPr/>
          <a:lstStyle/>
          <a:p>
            <a:fld id="{7AAC19ED-7CFA-4AF2-BE7E-6017F4B12C94}" type="slidenum">
              <a:rPr lang="en-US" noProof="0" smtClean="0"/>
              <a:t>10</a:t>
            </a:fld>
            <a:endParaRPr lang="en-US" noProof="0" dirty="0"/>
          </a:p>
        </p:txBody>
      </p:sp>
      <p:sp>
        <p:nvSpPr>
          <p:cNvPr id="5" name="Content Placeholder 4">
            <a:extLst>
              <a:ext uri="{FF2B5EF4-FFF2-40B4-BE49-F238E27FC236}">
                <a16:creationId xmlns:a16="http://schemas.microsoft.com/office/drawing/2014/main" id="{CC37CCED-BE68-49D6-8258-3044E3F32710}"/>
              </a:ext>
            </a:extLst>
          </p:cNvPr>
          <p:cNvSpPr>
            <a:spLocks noGrp="1"/>
          </p:cNvSpPr>
          <p:nvPr>
            <p:ph sz="quarter" idx="13"/>
          </p:nvPr>
        </p:nvSpPr>
        <p:spPr/>
        <p:txBody>
          <a:bodyPr/>
          <a:lstStyle/>
          <a:p>
            <a:r>
              <a:rPr lang="en-US" dirty="0"/>
              <a:t>Hand Geometry Recognition</a:t>
            </a:r>
          </a:p>
          <a:p>
            <a:pPr marL="0" indent="0">
              <a:buNone/>
            </a:pPr>
            <a:r>
              <a:rPr lang="en-US" dirty="0"/>
              <a:t>                    Hand geometric biometric systems use features such as finger length, finger width, finger thickness, finger area and palm width for personal recognition. These systems have gained great popularity and general acceptance from extensive deployment of applications in access control, time-visiting applications and many verification tasks.</a:t>
            </a:r>
          </a:p>
        </p:txBody>
      </p:sp>
    </p:spTree>
    <p:extLst>
      <p:ext uri="{BB962C8B-B14F-4D97-AF65-F5344CB8AC3E}">
        <p14:creationId xmlns:p14="http://schemas.microsoft.com/office/powerpoint/2010/main" val="3437362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09FE4-B04A-4B55-93B0-943F1C3A86C6}"/>
              </a:ext>
            </a:extLst>
          </p:cNvPr>
          <p:cNvSpPr>
            <a:spLocks noGrp="1"/>
          </p:cNvSpPr>
          <p:nvPr>
            <p:ph type="title"/>
          </p:nvPr>
        </p:nvSpPr>
        <p:spPr/>
        <p:txBody>
          <a:bodyPr/>
          <a:lstStyle/>
          <a:p>
            <a:r>
              <a:rPr lang="en-US" sz="4400" dirty="0">
                <a:solidFill>
                  <a:prstClr val="black">
                    <a:lumMod val="85000"/>
                    <a:lumOff val="15000"/>
                  </a:prstClr>
                </a:solidFill>
              </a:rPr>
              <a:t>How Does Biometric Authentication Work?</a:t>
            </a:r>
            <a:endParaRPr lang="en-US" dirty="0"/>
          </a:p>
        </p:txBody>
      </p:sp>
      <p:pic>
        <p:nvPicPr>
          <p:cNvPr id="7" name="Content Placeholder 6">
            <a:extLst>
              <a:ext uri="{FF2B5EF4-FFF2-40B4-BE49-F238E27FC236}">
                <a16:creationId xmlns:a16="http://schemas.microsoft.com/office/drawing/2014/main" id="{6C4F56A5-91E5-4C80-995A-AF6836CBF6D4}"/>
              </a:ext>
            </a:extLst>
          </p:cNvPr>
          <p:cNvPicPr>
            <a:picLocks noGrp="1" noChangeAspect="1"/>
          </p:cNvPicPr>
          <p:nvPr>
            <p:ph idx="1"/>
          </p:nvPr>
        </p:nvPicPr>
        <p:blipFill>
          <a:blip r:embed="rId2"/>
          <a:stretch>
            <a:fillRect/>
          </a:stretch>
        </p:blipFill>
        <p:spPr>
          <a:xfrm>
            <a:off x="7989887" y="2077374"/>
            <a:ext cx="3923945" cy="3577701"/>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732C328C-2EB9-4326-8904-F4AA5B7C1792}"/>
              </a:ext>
            </a:extLst>
          </p:cNvPr>
          <p:cNvSpPr>
            <a:spLocks noGrp="1"/>
          </p:cNvSpPr>
          <p:nvPr>
            <p:ph type="sldNum" sz="quarter" idx="12"/>
          </p:nvPr>
        </p:nvSpPr>
        <p:spPr/>
        <p:txBody>
          <a:bodyPr/>
          <a:lstStyle/>
          <a:p>
            <a:fld id="{7AAC19ED-7CFA-4AF2-BE7E-6017F4B12C94}" type="slidenum">
              <a:rPr lang="en-US" noProof="0" smtClean="0"/>
              <a:t>11</a:t>
            </a:fld>
            <a:endParaRPr lang="en-US" noProof="0" dirty="0"/>
          </a:p>
        </p:txBody>
      </p:sp>
      <p:sp>
        <p:nvSpPr>
          <p:cNvPr id="5" name="Content Placeholder 4">
            <a:extLst>
              <a:ext uri="{FF2B5EF4-FFF2-40B4-BE49-F238E27FC236}">
                <a16:creationId xmlns:a16="http://schemas.microsoft.com/office/drawing/2014/main" id="{EC0AF735-BB08-4894-8C77-D735D65D2063}"/>
              </a:ext>
            </a:extLst>
          </p:cNvPr>
          <p:cNvSpPr>
            <a:spLocks noGrp="1"/>
          </p:cNvSpPr>
          <p:nvPr>
            <p:ph sz="quarter" idx="13"/>
          </p:nvPr>
        </p:nvSpPr>
        <p:spPr>
          <a:xfrm>
            <a:off x="353627" y="1551690"/>
            <a:ext cx="7829550" cy="4275365"/>
          </a:xfrm>
        </p:spPr>
        <p:txBody>
          <a:bodyPr>
            <a:normAutofit lnSpcReduction="10000"/>
          </a:bodyPr>
          <a:lstStyle/>
          <a:p>
            <a:r>
              <a:rPr lang="en-US" dirty="0"/>
              <a:t>voice recognition biometric system</a:t>
            </a:r>
          </a:p>
          <a:p>
            <a:pPr marL="0" indent="0">
              <a:buNone/>
            </a:pPr>
            <a:r>
              <a:rPr lang="en-US" dirty="0"/>
              <a:t>                       Voice recognition (also called speaker recognition or voice authentication) applies analyzes of a person’s voice to verify their identity. Airways and soft-tissue cavities, as well as the shape and movement of the mouth and jaw, influence voice patterns to create a unique “voiceprint.”  </a:t>
            </a:r>
          </a:p>
          <a:p>
            <a:pPr marL="0" indent="0">
              <a:buNone/>
            </a:pPr>
            <a:r>
              <a:rPr lang="en-US" dirty="0"/>
              <a:t>                               Speaker recognition is a type of voice recognition technology. However, it is not the same as speech recognition, which is the technology used in speech-to-text applications and virtual assistants like Siri or Alexa. Speech recognition can make sense of verbal language, but it can’t verify the identity of the speaker based on his or her unique vocal attributes; voice biometrics can.</a:t>
            </a:r>
          </a:p>
        </p:txBody>
      </p:sp>
    </p:spTree>
    <p:extLst>
      <p:ext uri="{BB962C8B-B14F-4D97-AF65-F5344CB8AC3E}">
        <p14:creationId xmlns:p14="http://schemas.microsoft.com/office/powerpoint/2010/main" val="2637794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B30FB-C66C-4CA0-A378-8772E207943C}"/>
              </a:ext>
            </a:extLst>
          </p:cNvPr>
          <p:cNvSpPr>
            <a:spLocks noGrp="1"/>
          </p:cNvSpPr>
          <p:nvPr>
            <p:ph type="title"/>
          </p:nvPr>
        </p:nvSpPr>
        <p:spPr/>
        <p:txBody>
          <a:bodyPr/>
          <a:lstStyle/>
          <a:p>
            <a:r>
              <a:rPr lang="en-US" sz="4400" dirty="0">
                <a:solidFill>
                  <a:prstClr val="black">
                    <a:lumMod val="85000"/>
                    <a:lumOff val="15000"/>
                  </a:prstClr>
                </a:solidFill>
              </a:rPr>
              <a:t>How Does Biometric Authentication Work?</a:t>
            </a:r>
            <a:endParaRPr lang="en-US" dirty="0"/>
          </a:p>
        </p:txBody>
      </p:sp>
      <p:pic>
        <p:nvPicPr>
          <p:cNvPr id="7" name="Content Placeholder 6">
            <a:extLst>
              <a:ext uri="{FF2B5EF4-FFF2-40B4-BE49-F238E27FC236}">
                <a16:creationId xmlns:a16="http://schemas.microsoft.com/office/drawing/2014/main" id="{40E643B6-72E5-4FE3-8E50-27A06848D58C}"/>
              </a:ext>
            </a:extLst>
          </p:cNvPr>
          <p:cNvPicPr>
            <a:picLocks noGrp="1" noChangeAspect="1"/>
          </p:cNvPicPr>
          <p:nvPr>
            <p:ph idx="1"/>
          </p:nvPr>
        </p:nvPicPr>
        <p:blipFill>
          <a:blip r:embed="rId2"/>
          <a:stretch>
            <a:fillRect/>
          </a:stretch>
        </p:blipFill>
        <p:spPr>
          <a:xfrm>
            <a:off x="8513685" y="2201662"/>
            <a:ext cx="3270326" cy="3160451"/>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CF0B07CB-4868-4FDA-A3C4-EAFAB8018426}"/>
              </a:ext>
            </a:extLst>
          </p:cNvPr>
          <p:cNvSpPr>
            <a:spLocks noGrp="1"/>
          </p:cNvSpPr>
          <p:nvPr>
            <p:ph type="sldNum" sz="quarter" idx="12"/>
          </p:nvPr>
        </p:nvSpPr>
        <p:spPr/>
        <p:txBody>
          <a:bodyPr/>
          <a:lstStyle/>
          <a:p>
            <a:fld id="{7AAC19ED-7CFA-4AF2-BE7E-6017F4B12C94}" type="slidenum">
              <a:rPr lang="en-US" noProof="0" smtClean="0"/>
              <a:t>12</a:t>
            </a:fld>
            <a:endParaRPr lang="en-US" noProof="0" dirty="0"/>
          </a:p>
        </p:txBody>
      </p:sp>
      <p:sp>
        <p:nvSpPr>
          <p:cNvPr id="5" name="Content Placeholder 4">
            <a:extLst>
              <a:ext uri="{FF2B5EF4-FFF2-40B4-BE49-F238E27FC236}">
                <a16:creationId xmlns:a16="http://schemas.microsoft.com/office/drawing/2014/main" id="{23B22108-A03B-46BD-A2BF-AF883650C61D}"/>
              </a:ext>
            </a:extLst>
          </p:cNvPr>
          <p:cNvSpPr>
            <a:spLocks noGrp="1"/>
          </p:cNvSpPr>
          <p:nvPr>
            <p:ph sz="quarter" idx="13"/>
          </p:nvPr>
        </p:nvSpPr>
        <p:spPr>
          <a:xfrm>
            <a:off x="513425" y="1534886"/>
            <a:ext cx="7829550" cy="4275365"/>
          </a:xfrm>
        </p:spPr>
        <p:txBody>
          <a:bodyPr>
            <a:normAutofit lnSpcReduction="10000"/>
          </a:bodyPr>
          <a:lstStyle/>
          <a:p>
            <a:r>
              <a:rPr lang="en-US" dirty="0"/>
              <a:t>Signature-Based Biometric Authentication</a:t>
            </a:r>
          </a:p>
          <a:p>
            <a:pPr marL="0" indent="0">
              <a:buNone/>
            </a:pPr>
            <a:r>
              <a:rPr lang="en-US" dirty="0"/>
              <a:t>                   Handwritten signature has a long history as a mean to verify the identity of a user for applications like document authentication, credit card transactions, cheque verification, attendance recording, and forensics. Although signature is still used to verify the identity of an individual by visual inspection, a constantly growing interest by both academia and industry has lead to the development of systems for automatic signature-based user verification. Nowadays, signature is one of the most accepted biometrics since it is perceived as a noninvasive and nonthreatening characteristics by the majority of the users being the act of signing part of everyday life. A signature can be easily acquired either using a classic ink pen or..</a:t>
            </a:r>
          </a:p>
          <a:p>
            <a:pPr marL="0" indent="0">
              <a:buNone/>
            </a:pPr>
            <a:endParaRPr lang="en-US" dirty="0"/>
          </a:p>
        </p:txBody>
      </p:sp>
    </p:spTree>
    <p:extLst>
      <p:ext uri="{BB962C8B-B14F-4D97-AF65-F5344CB8AC3E}">
        <p14:creationId xmlns:p14="http://schemas.microsoft.com/office/powerpoint/2010/main" val="1692217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34021-6E92-465F-8177-9143DA379DB0}"/>
              </a:ext>
            </a:extLst>
          </p:cNvPr>
          <p:cNvSpPr>
            <a:spLocks noGrp="1"/>
          </p:cNvSpPr>
          <p:nvPr>
            <p:ph type="title"/>
          </p:nvPr>
        </p:nvSpPr>
        <p:spPr/>
        <p:txBody>
          <a:bodyPr>
            <a:normAutofit fontScale="90000"/>
          </a:bodyPr>
          <a:lstStyle/>
          <a:p>
            <a:pPr algn="l" fontAlgn="base"/>
            <a:r>
              <a:rPr lang="en-US" b="1" dirty="0">
                <a:solidFill>
                  <a:srgbClr val="023A4F"/>
                </a:solidFill>
                <a:latin typeface="Objectivity"/>
              </a:rPr>
              <a:t>What benefits do biometric security systems offer?</a:t>
            </a:r>
            <a:endParaRPr lang="en-US" dirty="0"/>
          </a:p>
        </p:txBody>
      </p:sp>
      <p:sp>
        <p:nvSpPr>
          <p:cNvPr id="3" name="Content Placeholder 2">
            <a:extLst>
              <a:ext uri="{FF2B5EF4-FFF2-40B4-BE49-F238E27FC236}">
                <a16:creationId xmlns:a16="http://schemas.microsoft.com/office/drawing/2014/main" id="{44EFF992-579D-4C2A-97D1-03DA8E42F53D}"/>
              </a:ext>
            </a:extLst>
          </p:cNvPr>
          <p:cNvSpPr>
            <a:spLocks noGrp="1"/>
          </p:cNvSpPr>
          <p:nvPr>
            <p:ph sz="quarter" idx="13"/>
          </p:nvPr>
        </p:nvSpPr>
        <p:spPr>
          <a:xfrm>
            <a:off x="559293" y="2443527"/>
            <a:ext cx="3550706" cy="3397980"/>
          </a:xfrm>
        </p:spPr>
        <p:txBody>
          <a:bodyPr>
            <a:normAutofit fontScale="70000" lnSpcReduction="20000"/>
          </a:bodyPr>
          <a:lstStyle/>
          <a:p>
            <a:pPr fontAlgn="base"/>
            <a:r>
              <a:rPr lang="en-US" b="1" dirty="0"/>
              <a:t>Quick and Accurate Identification and Authentication</a:t>
            </a:r>
            <a:endParaRPr lang="en-US" dirty="0"/>
          </a:p>
          <a:p>
            <a:pPr marL="0" indent="0" fontAlgn="base">
              <a:buNone/>
            </a:pPr>
            <a:r>
              <a:rPr lang="en-US" dirty="0"/>
              <a:t>          Using passwords and codes for security access is pretty straightforward but generic. Anyone with a card or pass can gain access. But </a:t>
            </a:r>
            <a:r>
              <a:rPr lang="en-US" dirty="0">
                <a:hlinkClick r:id="rId2"/>
              </a:rPr>
              <a:t>biometric security technology</a:t>
            </a:r>
            <a:r>
              <a:rPr lang="en-US" dirty="0"/>
              <a:t> refers to the biological passcodes that cannot be forged - meaning accurate identification and authentication of the specific individual. Iris or facial recognition is more often becoming integrated as part of the security process, as scanning is a quick and easy process.</a:t>
            </a:r>
          </a:p>
          <a:p>
            <a:endParaRPr lang="en-US" dirty="0"/>
          </a:p>
        </p:txBody>
      </p:sp>
      <p:sp>
        <p:nvSpPr>
          <p:cNvPr id="4" name="Slide Number Placeholder 3">
            <a:extLst>
              <a:ext uri="{FF2B5EF4-FFF2-40B4-BE49-F238E27FC236}">
                <a16:creationId xmlns:a16="http://schemas.microsoft.com/office/drawing/2014/main" id="{3F0F67D1-3311-42FD-911A-FC5C44A795B0}"/>
              </a:ext>
            </a:extLst>
          </p:cNvPr>
          <p:cNvSpPr>
            <a:spLocks noGrp="1"/>
          </p:cNvSpPr>
          <p:nvPr>
            <p:ph type="sldNum" sz="quarter" idx="12"/>
          </p:nvPr>
        </p:nvSpPr>
        <p:spPr/>
        <p:txBody>
          <a:bodyPr/>
          <a:lstStyle/>
          <a:p>
            <a:fld id="{7AAC19ED-7CFA-4AF2-BE7E-6017F4B12C94}" type="slidenum">
              <a:rPr lang="en-US" noProof="0" smtClean="0"/>
              <a:pPr/>
              <a:t>13</a:t>
            </a:fld>
            <a:endParaRPr lang="en-US" noProof="0" dirty="0"/>
          </a:p>
        </p:txBody>
      </p:sp>
      <p:sp>
        <p:nvSpPr>
          <p:cNvPr id="5" name="Content Placeholder 4">
            <a:extLst>
              <a:ext uri="{FF2B5EF4-FFF2-40B4-BE49-F238E27FC236}">
                <a16:creationId xmlns:a16="http://schemas.microsoft.com/office/drawing/2014/main" id="{CDCAF61E-10A5-42B0-A1E2-06678A15B407}"/>
              </a:ext>
            </a:extLst>
          </p:cNvPr>
          <p:cNvSpPr>
            <a:spLocks noGrp="1"/>
          </p:cNvSpPr>
          <p:nvPr>
            <p:ph sz="quarter" idx="14"/>
          </p:nvPr>
        </p:nvSpPr>
        <p:spPr>
          <a:xfrm>
            <a:off x="4421999" y="2443526"/>
            <a:ext cx="3348000" cy="3184917"/>
          </a:xfrm>
        </p:spPr>
        <p:txBody>
          <a:bodyPr>
            <a:normAutofit fontScale="62500" lnSpcReduction="20000"/>
          </a:bodyPr>
          <a:lstStyle/>
          <a:p>
            <a:r>
              <a:rPr lang="en-US" b="1" dirty="0"/>
              <a:t>biometric systems strengthen security</a:t>
            </a:r>
          </a:p>
          <a:p>
            <a:pPr marL="0" indent="0">
              <a:buNone/>
            </a:pPr>
            <a:r>
              <a:rPr lang="en-US" dirty="0"/>
              <a:t>                    One of the key benefits of biometric security devices is that they can help to increase your protection. It’s much harder, for example, to clone or steal a fingerprint than an access card.</a:t>
            </a:r>
          </a:p>
          <a:p>
            <a:pPr marL="0" indent="0">
              <a:buNone/>
            </a:pPr>
            <a:r>
              <a:rPr lang="en-US" dirty="0"/>
              <a:t>                In situations where you need to increase security, biometrics can also be used for multi factor verification. After someone’s presented their badge, for example, they then need to present their fingerprint to verify that they are who they claim to be. This is safer than using a PIN for verification as that can easily be passed to other people.</a:t>
            </a:r>
          </a:p>
        </p:txBody>
      </p:sp>
      <p:sp>
        <p:nvSpPr>
          <p:cNvPr id="6" name="Content Placeholder 5">
            <a:extLst>
              <a:ext uri="{FF2B5EF4-FFF2-40B4-BE49-F238E27FC236}">
                <a16:creationId xmlns:a16="http://schemas.microsoft.com/office/drawing/2014/main" id="{34452AB1-C69C-4491-8F69-115E152E3DC8}"/>
              </a:ext>
            </a:extLst>
          </p:cNvPr>
          <p:cNvSpPr>
            <a:spLocks noGrp="1"/>
          </p:cNvSpPr>
          <p:nvPr>
            <p:ph sz="quarter" idx="15"/>
          </p:nvPr>
        </p:nvSpPr>
        <p:spPr>
          <a:xfrm>
            <a:off x="8081999" y="2443525"/>
            <a:ext cx="3348000" cy="3051753"/>
          </a:xfrm>
        </p:spPr>
        <p:txBody>
          <a:bodyPr>
            <a:normAutofit fontScale="70000" lnSpcReduction="20000"/>
          </a:bodyPr>
          <a:lstStyle/>
          <a:p>
            <a:r>
              <a:rPr lang="en-US" b="1" dirty="0"/>
              <a:t>Biometric systems improve convenience</a:t>
            </a:r>
          </a:p>
          <a:p>
            <a:pPr marL="0" indent="0">
              <a:buNone/>
            </a:pPr>
            <a:r>
              <a:rPr lang="en-US" dirty="0"/>
              <a:t>             Biometric security systems can also offer users more convenience. It’s easy to forget a card or key, but you always have your biometrics with you. Once the biometric test is activated, all fingerprints, iris and facial recognition are done - and employees are good to go. It is even convenient to log the data and audit it accordingly. </a:t>
            </a:r>
          </a:p>
        </p:txBody>
      </p:sp>
    </p:spTree>
    <p:extLst>
      <p:ext uri="{BB962C8B-B14F-4D97-AF65-F5344CB8AC3E}">
        <p14:creationId xmlns:p14="http://schemas.microsoft.com/office/powerpoint/2010/main" val="3024663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F0E06-21C4-436D-90DF-6C2A20C0AF41}"/>
              </a:ext>
            </a:extLst>
          </p:cNvPr>
          <p:cNvSpPr>
            <a:spLocks noGrp="1"/>
          </p:cNvSpPr>
          <p:nvPr>
            <p:ph type="title"/>
          </p:nvPr>
        </p:nvSpPr>
        <p:spPr/>
        <p:txBody>
          <a:bodyPr>
            <a:normAutofit fontScale="90000"/>
          </a:bodyPr>
          <a:lstStyle/>
          <a:p>
            <a:r>
              <a:rPr lang="en-US" sz="4500" b="1" dirty="0">
                <a:solidFill>
                  <a:srgbClr val="023A4F"/>
                </a:solidFill>
                <a:latin typeface="Objectivity"/>
              </a:rPr>
              <a:t>What benefits do biometric security systems offer?</a:t>
            </a:r>
            <a:endParaRPr lang="en-US" dirty="0"/>
          </a:p>
        </p:txBody>
      </p:sp>
      <p:sp>
        <p:nvSpPr>
          <p:cNvPr id="3" name="Content Placeholder 2">
            <a:extLst>
              <a:ext uri="{FF2B5EF4-FFF2-40B4-BE49-F238E27FC236}">
                <a16:creationId xmlns:a16="http://schemas.microsoft.com/office/drawing/2014/main" id="{E2C21FDA-DA2E-45E3-B32C-C2584F12F8CF}"/>
              </a:ext>
            </a:extLst>
          </p:cNvPr>
          <p:cNvSpPr>
            <a:spLocks noGrp="1"/>
          </p:cNvSpPr>
          <p:nvPr>
            <p:ph idx="1"/>
          </p:nvPr>
        </p:nvSpPr>
        <p:spPr>
          <a:xfrm>
            <a:off x="6096000" y="1534886"/>
            <a:ext cx="5587014" cy="2477821"/>
          </a:xfrm>
        </p:spPr>
        <p:txBody>
          <a:bodyPr>
            <a:normAutofit lnSpcReduction="10000"/>
          </a:bodyPr>
          <a:lstStyle/>
          <a:p>
            <a:r>
              <a:rPr lang="en-US" dirty="0"/>
              <a:t>Additional Capacity to Accommodate Growth</a:t>
            </a:r>
          </a:p>
          <a:p>
            <a:pPr marL="0" indent="0">
              <a:buNone/>
            </a:pPr>
            <a:r>
              <a:rPr lang="en-US" dirty="0"/>
              <a:t>         As companies evolve, it’s critical for security to grow along with it. One major advantage of biometric verification is the ability to scale. These systems are highly flexible, and can easily accept additional employee's data. This means security grows as the firm scales. </a:t>
            </a:r>
          </a:p>
        </p:txBody>
      </p:sp>
      <p:sp>
        <p:nvSpPr>
          <p:cNvPr id="4" name="Slide Number Placeholder 3">
            <a:extLst>
              <a:ext uri="{FF2B5EF4-FFF2-40B4-BE49-F238E27FC236}">
                <a16:creationId xmlns:a16="http://schemas.microsoft.com/office/drawing/2014/main" id="{6E194EB8-2CA4-4A9D-87CC-2DCC9D69216C}"/>
              </a:ext>
            </a:extLst>
          </p:cNvPr>
          <p:cNvSpPr>
            <a:spLocks noGrp="1"/>
          </p:cNvSpPr>
          <p:nvPr>
            <p:ph type="sldNum" sz="quarter" idx="12"/>
          </p:nvPr>
        </p:nvSpPr>
        <p:spPr/>
        <p:txBody>
          <a:bodyPr/>
          <a:lstStyle/>
          <a:p>
            <a:fld id="{7AAC19ED-7CFA-4AF2-BE7E-6017F4B12C94}" type="slidenum">
              <a:rPr lang="en-US" noProof="0" smtClean="0"/>
              <a:t>14</a:t>
            </a:fld>
            <a:endParaRPr lang="en-US" noProof="0" dirty="0"/>
          </a:p>
        </p:txBody>
      </p:sp>
      <p:sp>
        <p:nvSpPr>
          <p:cNvPr id="5" name="Content Placeholder 4">
            <a:extLst>
              <a:ext uri="{FF2B5EF4-FFF2-40B4-BE49-F238E27FC236}">
                <a16:creationId xmlns:a16="http://schemas.microsoft.com/office/drawing/2014/main" id="{A3F22DF9-0B54-47CC-B305-099991E0FC77}"/>
              </a:ext>
            </a:extLst>
          </p:cNvPr>
          <p:cNvSpPr>
            <a:spLocks noGrp="1"/>
          </p:cNvSpPr>
          <p:nvPr>
            <p:ph sz="quarter" idx="13"/>
          </p:nvPr>
        </p:nvSpPr>
        <p:spPr>
          <a:xfrm>
            <a:off x="761999" y="1534886"/>
            <a:ext cx="5061751" cy="2948337"/>
          </a:xfrm>
        </p:spPr>
        <p:txBody>
          <a:bodyPr>
            <a:normAutofit fontScale="92500"/>
          </a:bodyPr>
          <a:lstStyle/>
          <a:p>
            <a:pPr fontAlgn="base"/>
            <a:r>
              <a:rPr lang="en-US" b="1" dirty="0"/>
              <a:t>Easy to Operate and User Friendly</a:t>
            </a:r>
            <a:endParaRPr lang="en-US" dirty="0"/>
          </a:p>
          <a:p>
            <a:pPr marL="0" indent="0" fontAlgn="base">
              <a:buNone/>
            </a:pPr>
            <a:r>
              <a:rPr lang="en-US" dirty="0"/>
              <a:t>                  Managing, fitting and even analyzing biometric verification is very user-friendly – providing technological and accurate results with </a:t>
            </a:r>
            <a:r>
              <a:rPr lang="en-US" dirty="0" err="1"/>
              <a:t>minimaI</a:t>
            </a:r>
            <a:r>
              <a:rPr lang="en-US" dirty="0"/>
              <a:t> need for intervention. New data can be entered quickly and logs analyzed fast. Once the table of entry and exits is created, it’s easy to study and manage.</a:t>
            </a:r>
          </a:p>
          <a:p>
            <a:endParaRPr lang="en-US" dirty="0"/>
          </a:p>
        </p:txBody>
      </p:sp>
      <p:pic>
        <p:nvPicPr>
          <p:cNvPr id="7" name="Picture 6">
            <a:extLst>
              <a:ext uri="{FF2B5EF4-FFF2-40B4-BE49-F238E27FC236}">
                <a16:creationId xmlns:a16="http://schemas.microsoft.com/office/drawing/2014/main" id="{5345F43E-8929-402E-BA40-6D496917EA92}"/>
              </a:ext>
            </a:extLst>
          </p:cNvPr>
          <p:cNvPicPr>
            <a:picLocks noChangeAspect="1"/>
          </p:cNvPicPr>
          <p:nvPr/>
        </p:nvPicPr>
        <p:blipFill>
          <a:blip r:embed="rId2"/>
          <a:stretch>
            <a:fillRect/>
          </a:stretch>
        </p:blipFill>
        <p:spPr>
          <a:xfrm>
            <a:off x="6447315" y="4036942"/>
            <a:ext cx="4884383" cy="25723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3526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C5AE3-16B7-44EC-B070-3D02D47518EF}"/>
              </a:ext>
            </a:extLst>
          </p:cNvPr>
          <p:cNvSpPr>
            <a:spLocks noGrp="1"/>
          </p:cNvSpPr>
          <p:nvPr>
            <p:ph type="title"/>
          </p:nvPr>
        </p:nvSpPr>
        <p:spPr>
          <a:xfrm>
            <a:off x="122808" y="268530"/>
            <a:ext cx="10667998" cy="1002422"/>
          </a:xfrm>
        </p:spPr>
        <p:txBody>
          <a:bodyPr>
            <a:normAutofit fontScale="90000"/>
          </a:bodyPr>
          <a:lstStyle/>
          <a:p>
            <a:r>
              <a:rPr lang="en-US" dirty="0"/>
              <a:t>What are the risks of biometric security?</a:t>
            </a:r>
          </a:p>
        </p:txBody>
      </p:sp>
      <p:sp>
        <p:nvSpPr>
          <p:cNvPr id="3" name="Content Placeholder 2">
            <a:extLst>
              <a:ext uri="{FF2B5EF4-FFF2-40B4-BE49-F238E27FC236}">
                <a16:creationId xmlns:a16="http://schemas.microsoft.com/office/drawing/2014/main" id="{03E157B5-B6B4-4216-92E1-749C7426DC5C}"/>
              </a:ext>
            </a:extLst>
          </p:cNvPr>
          <p:cNvSpPr>
            <a:spLocks noGrp="1"/>
          </p:cNvSpPr>
          <p:nvPr>
            <p:ph sz="quarter" idx="13"/>
          </p:nvPr>
        </p:nvSpPr>
        <p:spPr>
          <a:xfrm>
            <a:off x="292963" y="2443527"/>
            <a:ext cx="3817036" cy="3673188"/>
          </a:xfrm>
        </p:spPr>
        <p:txBody>
          <a:bodyPr>
            <a:normAutofit fontScale="77500" lnSpcReduction="20000"/>
          </a:bodyPr>
          <a:lstStyle/>
          <a:p>
            <a:r>
              <a:rPr lang="en-US" b="1" i="1" dirty="0"/>
              <a:t>Costs</a:t>
            </a:r>
            <a:endParaRPr lang="en-US" dirty="0"/>
          </a:p>
          <a:p>
            <a:pPr marL="0" indent="0">
              <a:buNone/>
            </a:pPr>
            <a:r>
              <a:rPr lang="en-US" dirty="0"/>
              <a:t>                It’s no surprise that a more advanced security system would require significant investments and costs to implement. In a 2018 survey by Spiceworks, 67 percent of IT professionals cite cost as” the biggest reason for not adopting biometric authentication.” Transitioning to a biometrics authentication wouldn’t be the only thing a company would have to pay for, with 47% of the surveyed stating a need to upgrade current systems in order to support a shift to biometric authentication on their devices.</a:t>
            </a:r>
          </a:p>
          <a:p>
            <a:endParaRPr lang="en-US" dirty="0"/>
          </a:p>
        </p:txBody>
      </p:sp>
      <p:sp>
        <p:nvSpPr>
          <p:cNvPr id="4" name="Slide Number Placeholder 3">
            <a:extLst>
              <a:ext uri="{FF2B5EF4-FFF2-40B4-BE49-F238E27FC236}">
                <a16:creationId xmlns:a16="http://schemas.microsoft.com/office/drawing/2014/main" id="{6413F70B-5239-4BCE-B624-8922942AC666}"/>
              </a:ext>
            </a:extLst>
          </p:cNvPr>
          <p:cNvSpPr>
            <a:spLocks noGrp="1"/>
          </p:cNvSpPr>
          <p:nvPr>
            <p:ph type="sldNum" sz="quarter" idx="12"/>
          </p:nvPr>
        </p:nvSpPr>
        <p:spPr/>
        <p:txBody>
          <a:bodyPr/>
          <a:lstStyle/>
          <a:p>
            <a:fld id="{7AAC19ED-7CFA-4AF2-BE7E-6017F4B12C94}" type="slidenum">
              <a:rPr lang="en-US" noProof="0" smtClean="0"/>
              <a:pPr/>
              <a:t>15</a:t>
            </a:fld>
            <a:endParaRPr lang="en-US" noProof="0" dirty="0"/>
          </a:p>
        </p:txBody>
      </p:sp>
      <p:sp>
        <p:nvSpPr>
          <p:cNvPr id="5" name="Content Placeholder 4">
            <a:extLst>
              <a:ext uri="{FF2B5EF4-FFF2-40B4-BE49-F238E27FC236}">
                <a16:creationId xmlns:a16="http://schemas.microsoft.com/office/drawing/2014/main" id="{8E187D0A-D4DF-4934-84D4-4DAA3CD2D152}"/>
              </a:ext>
            </a:extLst>
          </p:cNvPr>
          <p:cNvSpPr>
            <a:spLocks noGrp="1"/>
          </p:cNvSpPr>
          <p:nvPr>
            <p:ph sz="quarter" idx="14"/>
          </p:nvPr>
        </p:nvSpPr>
        <p:spPr>
          <a:xfrm>
            <a:off x="4252404" y="2443527"/>
            <a:ext cx="3675355" cy="3948395"/>
          </a:xfrm>
        </p:spPr>
        <p:txBody>
          <a:bodyPr>
            <a:normAutofit fontScale="55000" lnSpcReduction="20000"/>
          </a:bodyPr>
          <a:lstStyle/>
          <a:p>
            <a:r>
              <a:rPr lang="en-US" b="1" i="1" dirty="0"/>
              <a:t>Data breaches</a:t>
            </a:r>
            <a:endParaRPr lang="en-US" dirty="0"/>
          </a:p>
          <a:p>
            <a:pPr marL="0" indent="0">
              <a:buNone/>
            </a:pPr>
            <a:r>
              <a:rPr lang="en-US" sz="2900" dirty="0"/>
              <a:t>                  Businesses and governments that collect and store users’ personal data are under constant threat from hackers. Because biometric data is irreplaceable, organizations need to treat sensitive biometric data with increased security and caution – something that’s expensive and technically difficult in order to stay ahead of fraud advancements. If a password or pin is compromised, there’s always the possibility of changing it. The same can’t be said for a person’s physiological or behavioral biometrics</a:t>
            </a:r>
            <a:r>
              <a:rPr lang="en-US" dirty="0"/>
              <a:t>. </a:t>
            </a:r>
          </a:p>
          <a:p>
            <a:endParaRPr lang="en-US" dirty="0"/>
          </a:p>
        </p:txBody>
      </p:sp>
      <p:pic>
        <p:nvPicPr>
          <p:cNvPr id="8" name="Content Placeholder 7">
            <a:extLst>
              <a:ext uri="{FF2B5EF4-FFF2-40B4-BE49-F238E27FC236}">
                <a16:creationId xmlns:a16="http://schemas.microsoft.com/office/drawing/2014/main" id="{4749195C-0F44-4CDE-BDFD-879FDFFAD5A2}"/>
              </a:ext>
            </a:extLst>
          </p:cNvPr>
          <p:cNvPicPr>
            <a:picLocks noGrp="1" noChangeAspect="1"/>
          </p:cNvPicPr>
          <p:nvPr>
            <p:ph sz="quarter" idx="15"/>
          </p:nvPr>
        </p:nvPicPr>
        <p:blipFill>
          <a:blip r:embed="rId2"/>
          <a:stretch>
            <a:fillRect/>
          </a:stretch>
        </p:blipFill>
        <p:spPr>
          <a:xfrm>
            <a:off x="7933462" y="2443527"/>
            <a:ext cx="3965575" cy="36110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6205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83F0-FC60-4706-B81E-1202672F7111}"/>
              </a:ext>
            </a:extLst>
          </p:cNvPr>
          <p:cNvSpPr>
            <a:spLocks noGrp="1"/>
          </p:cNvSpPr>
          <p:nvPr>
            <p:ph type="title"/>
          </p:nvPr>
        </p:nvSpPr>
        <p:spPr/>
        <p:txBody>
          <a:bodyPr>
            <a:normAutofit fontScale="90000"/>
          </a:bodyPr>
          <a:lstStyle/>
          <a:p>
            <a:r>
              <a:rPr lang="en-US" dirty="0"/>
              <a:t>What are the risks of biometric security?</a:t>
            </a:r>
          </a:p>
        </p:txBody>
      </p:sp>
      <p:sp>
        <p:nvSpPr>
          <p:cNvPr id="3" name="Content Placeholder 2">
            <a:extLst>
              <a:ext uri="{FF2B5EF4-FFF2-40B4-BE49-F238E27FC236}">
                <a16:creationId xmlns:a16="http://schemas.microsoft.com/office/drawing/2014/main" id="{4384496E-8159-4614-81F2-70033C32D769}"/>
              </a:ext>
            </a:extLst>
          </p:cNvPr>
          <p:cNvSpPr>
            <a:spLocks noGrp="1"/>
          </p:cNvSpPr>
          <p:nvPr>
            <p:ph sz="quarter" idx="13"/>
          </p:nvPr>
        </p:nvSpPr>
        <p:spPr>
          <a:xfrm>
            <a:off x="761999" y="2443527"/>
            <a:ext cx="3348000" cy="3673188"/>
          </a:xfrm>
        </p:spPr>
        <p:txBody>
          <a:bodyPr>
            <a:normAutofit fontScale="55000" lnSpcReduction="20000"/>
          </a:bodyPr>
          <a:lstStyle/>
          <a:p>
            <a:r>
              <a:rPr lang="en-US" b="1" i="1" dirty="0"/>
              <a:t>racking and data</a:t>
            </a:r>
            <a:endParaRPr lang="en-US" dirty="0"/>
          </a:p>
          <a:p>
            <a:pPr marL="0" indent="0">
              <a:buNone/>
            </a:pPr>
            <a:r>
              <a:rPr lang="en-US" dirty="0"/>
              <a:t>                           </a:t>
            </a:r>
            <a:r>
              <a:rPr lang="en-US" sz="2200" dirty="0"/>
              <a:t>   As the world increases its use of biometric authentication systems like facial recognition technology and other biometric security measures, privacy of users needs to be taken into consideration. When biometrics are converted into data and stored, particularly in places or countries that have large surveillance measures, a user runs the risk of leaving a permanent digital record that can be potentially tracked by nefarious actors. In many instances, organizations and governments have used facial recognition software to track and identify people with scary accuracy that significantly inhibits privacy[3]. As surveillance increases, biometric data can become a permanent digital tag that can be used to track someone, both with and without their knowledge.</a:t>
            </a:r>
          </a:p>
          <a:p>
            <a:endParaRPr lang="en-US" dirty="0"/>
          </a:p>
        </p:txBody>
      </p:sp>
      <p:sp>
        <p:nvSpPr>
          <p:cNvPr id="4" name="Slide Number Placeholder 3">
            <a:extLst>
              <a:ext uri="{FF2B5EF4-FFF2-40B4-BE49-F238E27FC236}">
                <a16:creationId xmlns:a16="http://schemas.microsoft.com/office/drawing/2014/main" id="{AA616866-84F8-4CDC-8707-2059DC7879C4}"/>
              </a:ext>
            </a:extLst>
          </p:cNvPr>
          <p:cNvSpPr>
            <a:spLocks noGrp="1"/>
          </p:cNvSpPr>
          <p:nvPr>
            <p:ph type="sldNum" sz="quarter" idx="12"/>
          </p:nvPr>
        </p:nvSpPr>
        <p:spPr/>
        <p:txBody>
          <a:bodyPr/>
          <a:lstStyle/>
          <a:p>
            <a:fld id="{7AAC19ED-7CFA-4AF2-BE7E-6017F4B12C94}" type="slidenum">
              <a:rPr lang="en-US" noProof="0" smtClean="0"/>
              <a:pPr/>
              <a:t>16</a:t>
            </a:fld>
            <a:endParaRPr lang="en-US" noProof="0" dirty="0"/>
          </a:p>
        </p:txBody>
      </p:sp>
      <p:sp>
        <p:nvSpPr>
          <p:cNvPr id="5" name="Content Placeholder 4">
            <a:extLst>
              <a:ext uri="{FF2B5EF4-FFF2-40B4-BE49-F238E27FC236}">
                <a16:creationId xmlns:a16="http://schemas.microsoft.com/office/drawing/2014/main" id="{AFA38E4E-2BD3-475F-999D-309FAB661C0C}"/>
              </a:ext>
            </a:extLst>
          </p:cNvPr>
          <p:cNvSpPr>
            <a:spLocks noGrp="1"/>
          </p:cNvSpPr>
          <p:nvPr>
            <p:ph sz="quarter" idx="14"/>
          </p:nvPr>
        </p:nvSpPr>
        <p:spPr>
          <a:xfrm>
            <a:off x="4421999" y="2443526"/>
            <a:ext cx="3348000" cy="3753087"/>
          </a:xfrm>
        </p:spPr>
        <p:txBody>
          <a:bodyPr>
            <a:normAutofit fontScale="70000" lnSpcReduction="20000"/>
          </a:bodyPr>
          <a:lstStyle/>
          <a:p>
            <a:r>
              <a:rPr lang="en-US" dirty="0"/>
              <a:t>False positives and inaccuracy</a:t>
            </a:r>
          </a:p>
          <a:p>
            <a:pPr marL="0" indent="0">
              <a:buNone/>
            </a:pPr>
            <a:r>
              <a:rPr lang="en-US" dirty="0"/>
              <a:t>                       Most common biometric authentication methods rely on partial information to authenticate a user’s identity. For example, a mobile biometric device will scan an entire fingerprint during the enrollment phase, and convert it into data. However, future biometric authentication of the fingerprint will only use parts of the prints to verify identity so it’s faster and quicker. In 2018, a research team from New York University created an Artificial Intelligence platform that was able to fraudulently crack fingerprint authentication at a success rate of 20% by matching similarities of partial prints to the full biometric data</a:t>
            </a:r>
          </a:p>
        </p:txBody>
      </p:sp>
      <p:pic>
        <p:nvPicPr>
          <p:cNvPr id="8" name="Content Placeholder 7">
            <a:extLst>
              <a:ext uri="{FF2B5EF4-FFF2-40B4-BE49-F238E27FC236}">
                <a16:creationId xmlns:a16="http://schemas.microsoft.com/office/drawing/2014/main" id="{C4EFAF65-9FD5-43B1-9D30-37277B84EC02}"/>
              </a:ext>
            </a:extLst>
          </p:cNvPr>
          <p:cNvPicPr>
            <a:picLocks noGrp="1" noChangeAspect="1"/>
          </p:cNvPicPr>
          <p:nvPr>
            <p:ph sz="quarter" idx="15"/>
          </p:nvPr>
        </p:nvPicPr>
        <p:blipFill>
          <a:blip r:embed="rId2"/>
          <a:stretch>
            <a:fillRect/>
          </a:stretch>
        </p:blipFill>
        <p:spPr>
          <a:xfrm>
            <a:off x="8081963" y="2506149"/>
            <a:ext cx="3796359" cy="33264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6899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46EC-1FC7-4065-BC98-F8A55E539322}"/>
              </a:ext>
            </a:extLst>
          </p:cNvPr>
          <p:cNvSpPr>
            <a:spLocks noGrp="1"/>
          </p:cNvSpPr>
          <p:nvPr>
            <p:ph type="title"/>
          </p:nvPr>
        </p:nvSpPr>
        <p:spPr>
          <a:xfrm>
            <a:off x="239697" y="543706"/>
            <a:ext cx="4935984" cy="2790722"/>
          </a:xfrm>
        </p:spPr>
        <p:txBody>
          <a:bodyPr>
            <a:normAutofit/>
          </a:bodyPr>
          <a:lstStyle/>
          <a:p>
            <a:pPr algn="l"/>
            <a:r>
              <a:rPr lang="en-US" dirty="0">
                <a:solidFill>
                  <a:schemeClr val="tx1"/>
                </a:solidFill>
              </a:rPr>
              <a:t>Evolution of the</a:t>
            </a:r>
            <a:r>
              <a:rPr lang="en-US" sz="5400" b="1" dirty="0">
                <a:solidFill>
                  <a:schemeClr val="tx1"/>
                </a:solidFill>
                <a:latin typeface="Objectivity"/>
              </a:rPr>
              <a:t> biometric security systems</a:t>
            </a:r>
            <a:r>
              <a:rPr lang="en-US" dirty="0">
                <a:solidFill>
                  <a:schemeClr val="tx1"/>
                </a:solidFill>
              </a:rPr>
              <a:t>  </a:t>
            </a:r>
          </a:p>
        </p:txBody>
      </p:sp>
      <p:pic>
        <p:nvPicPr>
          <p:cNvPr id="23" name="Content Placeholder 22">
            <a:extLst>
              <a:ext uri="{FF2B5EF4-FFF2-40B4-BE49-F238E27FC236}">
                <a16:creationId xmlns:a16="http://schemas.microsoft.com/office/drawing/2014/main" id="{BCC8874D-74AF-4BBB-AC46-3D7D165EFE11}"/>
              </a:ext>
            </a:extLst>
          </p:cNvPr>
          <p:cNvPicPr>
            <a:picLocks noGrp="1" noChangeAspect="1"/>
          </p:cNvPicPr>
          <p:nvPr>
            <p:ph idx="1"/>
          </p:nvPr>
        </p:nvPicPr>
        <p:blipFill>
          <a:blip r:embed="rId2"/>
          <a:stretch>
            <a:fillRect/>
          </a:stretch>
        </p:blipFill>
        <p:spPr>
          <a:xfrm>
            <a:off x="6178858" y="932156"/>
            <a:ext cx="5278130" cy="5255580"/>
          </a:xfrm>
          <a:prstGeom prst="rect">
            <a:avLst/>
          </a:prstGeom>
          <a:ln>
            <a:noFill/>
          </a:ln>
          <a:effectLst>
            <a:outerShdw blurRad="292100" dist="139700" dir="2700000" algn="tl" rotWithShape="0">
              <a:srgbClr val="333333">
                <a:alpha val="65000"/>
              </a:srgbClr>
            </a:outerShdw>
          </a:effectLst>
        </p:spPr>
      </p:pic>
      <p:pic>
        <p:nvPicPr>
          <p:cNvPr id="24" name="Graphic 23" descr="Lock ">
            <a:extLst>
              <a:ext uri="{FF2B5EF4-FFF2-40B4-BE49-F238E27FC236}">
                <a16:creationId xmlns:a16="http://schemas.microsoft.com/office/drawing/2014/main" id="{4DA635F3-B6FD-4736-ABE2-019EB5C192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8980" y="3736636"/>
            <a:ext cx="1080000" cy="1080000"/>
          </a:xfrm>
          <a:prstGeom prst="rect">
            <a:avLst/>
          </a:prstGeom>
        </p:spPr>
      </p:pic>
      <p:sp>
        <p:nvSpPr>
          <p:cNvPr id="25" name="Rectangle 24">
            <a:extLst>
              <a:ext uri="{FF2B5EF4-FFF2-40B4-BE49-F238E27FC236}">
                <a16:creationId xmlns:a16="http://schemas.microsoft.com/office/drawing/2014/main" id="{66B5224D-B9C2-4CAB-A376-DD5E2BCA25E3}"/>
              </a:ext>
            </a:extLst>
          </p:cNvPr>
          <p:cNvSpPr/>
          <p:nvPr/>
        </p:nvSpPr>
        <p:spPr>
          <a:xfrm>
            <a:off x="11782557" y="562824"/>
            <a:ext cx="450701" cy="369332"/>
          </a:xfrm>
          <a:prstGeom prst="rect">
            <a:avLst/>
          </a:prstGeom>
        </p:spPr>
        <p:txBody>
          <a:bodyPr wrap="none">
            <a:spAutoFit/>
          </a:bodyPr>
          <a:lstStyle/>
          <a:p>
            <a:r>
              <a:rPr lang="en-US" dirty="0">
                <a:solidFill>
                  <a:schemeClr val="bg1"/>
                </a:solidFill>
              </a:rPr>
              <a:t>16</a:t>
            </a:r>
          </a:p>
        </p:txBody>
      </p:sp>
    </p:spTree>
    <p:extLst>
      <p:ext uri="{BB962C8B-B14F-4D97-AF65-F5344CB8AC3E}">
        <p14:creationId xmlns:p14="http://schemas.microsoft.com/office/powerpoint/2010/main" val="3210347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46305-0B59-4FDB-AE2C-2D5C04314B83}"/>
              </a:ext>
            </a:extLst>
          </p:cNvPr>
          <p:cNvSpPr>
            <a:spLocks noGrp="1"/>
          </p:cNvSpPr>
          <p:nvPr>
            <p:ph type="title"/>
          </p:nvPr>
        </p:nvSpPr>
        <p:spPr>
          <a:xfrm>
            <a:off x="122807" y="268530"/>
            <a:ext cx="10667998" cy="1002422"/>
          </a:xfrm>
        </p:spPr>
        <p:txBody>
          <a:bodyPr>
            <a:normAutofit fontScale="90000"/>
          </a:bodyPr>
          <a:lstStyle/>
          <a:p>
            <a:r>
              <a:rPr lang="en-US" dirty="0">
                <a:solidFill>
                  <a:schemeClr val="tx1"/>
                </a:solidFill>
              </a:rPr>
              <a:t>Evolution of the</a:t>
            </a:r>
            <a:r>
              <a:rPr lang="en-US" sz="4800" b="1" dirty="0">
                <a:solidFill>
                  <a:schemeClr val="tx1"/>
                </a:solidFill>
                <a:latin typeface="Objectivity"/>
              </a:rPr>
              <a:t> biometric security systems</a:t>
            </a:r>
            <a:r>
              <a:rPr lang="en-US" dirty="0">
                <a:solidFill>
                  <a:schemeClr val="tx1"/>
                </a:solidFill>
              </a:rPr>
              <a:t> </a:t>
            </a:r>
          </a:p>
        </p:txBody>
      </p:sp>
      <p:pic>
        <p:nvPicPr>
          <p:cNvPr id="7" name="Content Placeholder 6">
            <a:extLst>
              <a:ext uri="{FF2B5EF4-FFF2-40B4-BE49-F238E27FC236}">
                <a16:creationId xmlns:a16="http://schemas.microsoft.com/office/drawing/2014/main" id="{81DE807C-614D-4001-8AC7-05252F076BF3}"/>
              </a:ext>
            </a:extLst>
          </p:cNvPr>
          <p:cNvPicPr>
            <a:picLocks noGrp="1" noChangeAspect="1"/>
          </p:cNvPicPr>
          <p:nvPr>
            <p:ph idx="1"/>
          </p:nvPr>
        </p:nvPicPr>
        <p:blipFill>
          <a:blip r:embed="rId2"/>
          <a:stretch>
            <a:fillRect/>
          </a:stretch>
        </p:blipFill>
        <p:spPr>
          <a:xfrm>
            <a:off x="8481527" y="1884784"/>
            <a:ext cx="3433665" cy="3097763"/>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8D606C5F-D85E-442B-AA9D-73ACFA0C53C4}"/>
              </a:ext>
            </a:extLst>
          </p:cNvPr>
          <p:cNvSpPr>
            <a:spLocks noGrp="1"/>
          </p:cNvSpPr>
          <p:nvPr>
            <p:ph type="sldNum" sz="quarter" idx="12"/>
          </p:nvPr>
        </p:nvSpPr>
        <p:spPr/>
        <p:txBody>
          <a:bodyPr/>
          <a:lstStyle/>
          <a:p>
            <a:fld id="{7AAC19ED-7CFA-4AF2-BE7E-6017F4B12C94}" type="slidenum">
              <a:rPr lang="en-US" noProof="0" smtClean="0"/>
              <a:t>18</a:t>
            </a:fld>
            <a:endParaRPr lang="en-US" noProof="0" dirty="0"/>
          </a:p>
        </p:txBody>
      </p:sp>
      <p:sp>
        <p:nvSpPr>
          <p:cNvPr id="5" name="Content Placeholder 4">
            <a:extLst>
              <a:ext uri="{FF2B5EF4-FFF2-40B4-BE49-F238E27FC236}">
                <a16:creationId xmlns:a16="http://schemas.microsoft.com/office/drawing/2014/main" id="{D3BF6DFC-B719-4992-9923-2ADE3D0C8E0B}"/>
              </a:ext>
            </a:extLst>
          </p:cNvPr>
          <p:cNvSpPr>
            <a:spLocks noGrp="1"/>
          </p:cNvSpPr>
          <p:nvPr>
            <p:ph sz="quarter" idx="13"/>
          </p:nvPr>
        </p:nvSpPr>
        <p:spPr>
          <a:xfrm>
            <a:off x="575569" y="1534886"/>
            <a:ext cx="7829550" cy="4275365"/>
          </a:xfrm>
        </p:spPr>
        <p:txBody>
          <a:bodyPr>
            <a:normAutofit fontScale="92500" lnSpcReduction="20000"/>
          </a:bodyPr>
          <a:lstStyle/>
          <a:p>
            <a:r>
              <a:rPr lang="en-US" dirty="0">
                <a:solidFill>
                  <a:srgbClr val="444444"/>
                </a:solidFill>
                <a:latin typeface="Open Sans"/>
              </a:rPr>
              <a:t>Just hearing the term biometrics, we draw a picture of the fingerprint in the back of our mind, but, originally biometrics is a term related to our human body itself. The original term “Biometrics” actually refers to measurements and different sorts of calculations that are related to the human body. It is the measurement of human characteristics in a matrix form. Biometric measurements are unique and irreversible depending on their types. This is why in modern day identification biometrics measurements ensure maximum efficiency.</a:t>
            </a:r>
          </a:p>
          <a:p>
            <a:r>
              <a:rPr lang="en-US" dirty="0">
                <a:solidFill>
                  <a:srgbClr val="333333"/>
                </a:solidFill>
                <a:latin typeface="Open Sans"/>
              </a:rPr>
              <a:t>The term “biometrics” is derived from the Greek words “bio” (life) and “metrics” (to measure). Automated biometric systems have only become available over the last few decades, due to significant advances in the field of computer processing. Many of these new automated techniques, however, are based on ideas that were originally conceived hundreds, even thousands of years ago.</a:t>
            </a:r>
          </a:p>
          <a:p>
            <a:endParaRPr lang="en-US" dirty="0"/>
          </a:p>
          <a:p>
            <a:endParaRPr lang="en-US" dirty="0"/>
          </a:p>
        </p:txBody>
      </p:sp>
    </p:spTree>
    <p:extLst>
      <p:ext uri="{BB962C8B-B14F-4D97-AF65-F5344CB8AC3E}">
        <p14:creationId xmlns:p14="http://schemas.microsoft.com/office/powerpoint/2010/main" val="4232810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5665B-1097-4AC4-9539-34A2141F4227}"/>
              </a:ext>
            </a:extLst>
          </p:cNvPr>
          <p:cNvSpPr>
            <a:spLocks noGrp="1"/>
          </p:cNvSpPr>
          <p:nvPr>
            <p:ph type="title"/>
          </p:nvPr>
        </p:nvSpPr>
        <p:spPr>
          <a:xfrm>
            <a:off x="87297" y="268530"/>
            <a:ext cx="10667998" cy="1002422"/>
          </a:xfrm>
        </p:spPr>
        <p:txBody>
          <a:bodyPr>
            <a:normAutofit fontScale="90000"/>
          </a:bodyPr>
          <a:lstStyle/>
          <a:p>
            <a:r>
              <a:rPr lang="en-US" dirty="0"/>
              <a:t>Evolution of the</a:t>
            </a:r>
            <a:r>
              <a:rPr lang="en-US" sz="4800" b="1" dirty="0">
                <a:solidFill>
                  <a:srgbClr val="023A4F"/>
                </a:solidFill>
                <a:latin typeface="Objectivity"/>
              </a:rPr>
              <a:t> biometric security systems</a:t>
            </a:r>
            <a:r>
              <a:rPr lang="en-US" dirty="0"/>
              <a:t> </a:t>
            </a:r>
          </a:p>
        </p:txBody>
      </p:sp>
      <p:pic>
        <p:nvPicPr>
          <p:cNvPr id="7" name="Content Placeholder 6">
            <a:extLst>
              <a:ext uri="{FF2B5EF4-FFF2-40B4-BE49-F238E27FC236}">
                <a16:creationId xmlns:a16="http://schemas.microsoft.com/office/drawing/2014/main" id="{264890B3-EDE4-4684-A9A4-871110866559}"/>
              </a:ext>
            </a:extLst>
          </p:cNvPr>
          <p:cNvPicPr>
            <a:picLocks noGrp="1" noChangeAspect="1"/>
          </p:cNvPicPr>
          <p:nvPr>
            <p:ph idx="1"/>
          </p:nvPr>
        </p:nvPicPr>
        <p:blipFill>
          <a:blip r:embed="rId2"/>
          <a:stretch>
            <a:fillRect/>
          </a:stretch>
        </p:blipFill>
        <p:spPr>
          <a:xfrm>
            <a:off x="8658809" y="1978090"/>
            <a:ext cx="3125202" cy="3181739"/>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3485F8E0-4E97-4F8F-BDF0-9B449BF99267}"/>
              </a:ext>
            </a:extLst>
          </p:cNvPr>
          <p:cNvSpPr>
            <a:spLocks noGrp="1"/>
          </p:cNvSpPr>
          <p:nvPr>
            <p:ph type="sldNum" sz="quarter" idx="12"/>
          </p:nvPr>
        </p:nvSpPr>
        <p:spPr/>
        <p:txBody>
          <a:bodyPr/>
          <a:lstStyle/>
          <a:p>
            <a:fld id="{7AAC19ED-7CFA-4AF2-BE7E-6017F4B12C94}" type="slidenum">
              <a:rPr lang="en-US" noProof="0" smtClean="0"/>
              <a:t>19</a:t>
            </a:fld>
            <a:endParaRPr lang="en-US" noProof="0" dirty="0"/>
          </a:p>
        </p:txBody>
      </p:sp>
      <p:sp>
        <p:nvSpPr>
          <p:cNvPr id="5" name="Content Placeholder 4">
            <a:extLst>
              <a:ext uri="{FF2B5EF4-FFF2-40B4-BE49-F238E27FC236}">
                <a16:creationId xmlns:a16="http://schemas.microsoft.com/office/drawing/2014/main" id="{8C7DC9B7-64B2-4C62-B3C3-157D56DE4105}"/>
              </a:ext>
            </a:extLst>
          </p:cNvPr>
          <p:cNvSpPr>
            <a:spLocks noGrp="1"/>
          </p:cNvSpPr>
          <p:nvPr>
            <p:ph sz="quarter" idx="13"/>
          </p:nvPr>
        </p:nvSpPr>
        <p:spPr>
          <a:xfrm>
            <a:off x="762000" y="1355270"/>
            <a:ext cx="7829550" cy="4839280"/>
          </a:xfrm>
        </p:spPr>
        <p:txBody>
          <a:bodyPr>
            <a:normAutofit fontScale="92500" lnSpcReduction="20000"/>
          </a:bodyPr>
          <a:lstStyle/>
          <a:p>
            <a:r>
              <a:rPr lang="en-US" dirty="0"/>
              <a:t>Throughout the history of civilization many biometrics proof’s have been used as a formal recognition method</a:t>
            </a:r>
          </a:p>
          <a:p>
            <a:pPr marL="0" indent="0">
              <a:buNone/>
            </a:pPr>
            <a:r>
              <a:rPr lang="en-US" dirty="0"/>
              <a:t>                 Many paintings have been made by prehistoric people who lived there in cave which is about 30000 years old. There are numerous handprints around these paintings that make it feel like an unforgettable signature of it’s creator</a:t>
            </a:r>
          </a:p>
          <a:p>
            <a:pPr marL="0" indent="0">
              <a:buNone/>
            </a:pPr>
            <a:r>
              <a:rPr lang="en-US" dirty="0"/>
              <a:t>                 There is evidence that fingerprints were used as a sign of a persons as early as 500years ago, </a:t>
            </a:r>
            <a:r>
              <a:rPr lang="en-US" dirty="0" err="1"/>
              <a:t>Babilenian</a:t>
            </a:r>
            <a:r>
              <a:rPr lang="en-US" dirty="0"/>
              <a:t> trades were recorded on clay tablets containing fingerprints.</a:t>
            </a:r>
          </a:p>
          <a:p>
            <a:pPr marL="0" indent="0">
              <a:buNone/>
            </a:pPr>
            <a:r>
              <a:rPr lang="en-US" dirty="0"/>
              <a:t>                  The 14th century Persian book “</a:t>
            </a:r>
            <a:r>
              <a:rPr lang="en-US" dirty="0" err="1"/>
              <a:t>Jaamehol-Tawarikh</a:t>
            </a:r>
            <a:r>
              <a:rPr lang="en-US" dirty="0"/>
              <a:t>” includes comments about the practice of identifying persons from their fingerprints.</a:t>
            </a:r>
          </a:p>
          <a:p>
            <a:pPr marL="0" indent="0">
              <a:buNone/>
            </a:pPr>
            <a:r>
              <a:rPr lang="en-US" dirty="0"/>
              <a:t>                 In early Egyptian history, traders were identified by their physical descriptors to differentiate between trusted traders of known reputation and previous successful transactions, and those new to the market</a:t>
            </a:r>
          </a:p>
        </p:txBody>
      </p:sp>
    </p:spTree>
    <p:extLst>
      <p:ext uri="{BB962C8B-B14F-4D97-AF65-F5344CB8AC3E}">
        <p14:creationId xmlns:p14="http://schemas.microsoft.com/office/powerpoint/2010/main" val="10797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86D27-68F1-47B9-A6E0-2CEAFAEB2F41}"/>
              </a:ext>
            </a:extLst>
          </p:cNvPr>
          <p:cNvSpPr>
            <a:spLocks noGrp="1"/>
          </p:cNvSpPr>
          <p:nvPr>
            <p:ph type="title"/>
          </p:nvPr>
        </p:nvSpPr>
        <p:spPr>
          <a:xfrm>
            <a:off x="678815" y="358646"/>
            <a:ext cx="3833906" cy="2278772"/>
          </a:xfrm>
        </p:spPr>
        <p:txBody>
          <a:bodyPr/>
          <a:lstStyle/>
          <a:p>
            <a:pPr algn="ctr"/>
            <a:r>
              <a:rPr lang="en-US" dirty="0"/>
              <a:t>Agenda</a:t>
            </a:r>
          </a:p>
        </p:txBody>
      </p:sp>
      <p:sp>
        <p:nvSpPr>
          <p:cNvPr id="12" name="Rectangle: Rounded Corners 11">
            <a:extLst>
              <a:ext uri="{FF2B5EF4-FFF2-40B4-BE49-F238E27FC236}">
                <a16:creationId xmlns:a16="http://schemas.microsoft.com/office/drawing/2014/main" id="{7D2A6366-FF6C-47F2-B842-B9F516ACC77F}"/>
              </a:ext>
              <a:ext uri="{C183D7F6-B498-43B3-948B-1728B52AA6E4}">
                <adec:decorative xmlns:adec="http://schemas.microsoft.com/office/drawing/2017/decorative" val="1"/>
              </a:ext>
            </a:extLst>
          </p:cNvPr>
          <p:cNvSpPr/>
          <p:nvPr/>
        </p:nvSpPr>
        <p:spPr>
          <a:xfrm>
            <a:off x="685800" y="2764629"/>
            <a:ext cx="3833906" cy="261103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7" descr="Man">
            <a:extLst>
              <a:ext uri="{FF2B5EF4-FFF2-40B4-BE49-F238E27FC236}">
                <a16:creationId xmlns:a16="http://schemas.microsoft.com/office/drawing/2014/main" id="{39F6F031-D329-4BED-B8B6-4E8CD2177B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984" y="3114836"/>
            <a:ext cx="1872000" cy="1872000"/>
          </a:xfrm>
          <a:prstGeom prst="rect">
            <a:avLst/>
          </a:prstGeom>
        </p:spPr>
      </p:pic>
      <p:pic>
        <p:nvPicPr>
          <p:cNvPr id="14" name="Content Placeholder 15" descr="Woman">
            <a:extLst>
              <a:ext uri="{FF2B5EF4-FFF2-40B4-BE49-F238E27FC236}">
                <a16:creationId xmlns:a16="http://schemas.microsoft.com/office/drawing/2014/main" id="{E6DB5C5E-A7EB-4195-8BCB-954B0B96FA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00081" y="3114836"/>
            <a:ext cx="1872000" cy="1872000"/>
          </a:xfrm>
          <a:prstGeom prst="rect">
            <a:avLst/>
          </a:prstGeom>
        </p:spPr>
      </p:pic>
      <p:cxnSp>
        <p:nvCxnSpPr>
          <p:cNvPr id="15" name="Straight Connector 14">
            <a:extLst>
              <a:ext uri="{FF2B5EF4-FFF2-40B4-BE49-F238E27FC236}">
                <a16:creationId xmlns:a16="http://schemas.microsoft.com/office/drawing/2014/main" id="{6F785195-F603-446F-BDF7-58608605AB8D}"/>
              </a:ext>
              <a:ext uri="{C183D7F6-B498-43B3-948B-1728B52AA6E4}">
                <adec:decorative xmlns:adec="http://schemas.microsoft.com/office/drawing/2017/decorative" val="1"/>
              </a:ext>
            </a:extLst>
          </p:cNvPr>
          <p:cNvCxnSpPr/>
          <p:nvPr/>
        </p:nvCxnSpPr>
        <p:spPr>
          <a:xfrm>
            <a:off x="2602753" y="3114836"/>
            <a:ext cx="0" cy="18720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890876D-147F-4718-97A1-D749D03B8512}"/>
              </a:ext>
            </a:extLst>
          </p:cNvPr>
          <p:cNvSpPr>
            <a:spLocks noGrp="1"/>
          </p:cNvSpPr>
          <p:nvPr>
            <p:ph idx="1"/>
          </p:nvPr>
        </p:nvSpPr>
        <p:spPr/>
        <p:txBody>
          <a:bodyPr>
            <a:normAutofit/>
          </a:bodyPr>
          <a:lstStyle/>
          <a:p>
            <a:pPr marL="0" lvl="0" indent="0">
              <a:lnSpc>
                <a:spcPct val="100000"/>
              </a:lnSpc>
              <a:spcAft>
                <a:spcPts val="2400"/>
              </a:spcAft>
              <a:buNone/>
            </a:pPr>
            <a:r>
              <a:rPr lang="en-US" sz="3200" b="1" dirty="0">
                <a:latin typeface="Arial Narrow" panose="020B0606020202030204" pitchFamily="34" charset="0"/>
              </a:rPr>
              <a:t>Abstract</a:t>
            </a:r>
          </a:p>
          <a:p>
            <a:pPr marL="0" lvl="0" indent="0">
              <a:lnSpc>
                <a:spcPct val="100000"/>
              </a:lnSpc>
              <a:spcAft>
                <a:spcPts val="2400"/>
              </a:spcAft>
              <a:buNone/>
            </a:pPr>
            <a:r>
              <a:rPr lang="en-US" sz="3200" b="1" dirty="0">
                <a:latin typeface="Arial Narrow" panose="020B0606020202030204" pitchFamily="34" charset="0"/>
              </a:rPr>
              <a:t>Introduction to the </a:t>
            </a:r>
            <a:r>
              <a:rPr lang="en-US" sz="3200" b="1" dirty="0">
                <a:solidFill>
                  <a:schemeClr val="tx1"/>
                </a:solidFill>
                <a:latin typeface="Arial Narrow" panose="020B0606020202030204" pitchFamily="34" charset="0"/>
              </a:rPr>
              <a:t>Biometric Security  system</a:t>
            </a:r>
            <a:endParaRPr lang="en-US" sz="3200" b="1" dirty="0">
              <a:latin typeface="Arial Narrow" panose="020B0606020202030204" pitchFamily="34" charset="0"/>
            </a:endParaRPr>
          </a:p>
          <a:p>
            <a:pPr marL="0" lvl="0" indent="0">
              <a:lnSpc>
                <a:spcPct val="100000"/>
              </a:lnSpc>
              <a:spcAft>
                <a:spcPts val="2400"/>
              </a:spcAft>
              <a:buNone/>
            </a:pPr>
            <a:r>
              <a:rPr lang="en-US" sz="3200" b="1" dirty="0">
                <a:solidFill>
                  <a:schemeClr val="tx1"/>
                </a:solidFill>
                <a:latin typeface="Arial Narrow" panose="020B0606020202030204" pitchFamily="34" charset="0"/>
              </a:rPr>
              <a:t>Evolution of the biometric security systems </a:t>
            </a:r>
          </a:p>
          <a:p>
            <a:pPr marL="0" lvl="0" indent="0">
              <a:lnSpc>
                <a:spcPct val="100000"/>
              </a:lnSpc>
              <a:spcAft>
                <a:spcPts val="2400"/>
              </a:spcAft>
              <a:buNone/>
            </a:pPr>
            <a:r>
              <a:rPr lang="en-US" sz="3200" b="1" dirty="0">
                <a:latin typeface="Arial Narrow" panose="020B0606020202030204" pitchFamily="34" charset="0"/>
              </a:rPr>
              <a:t>THE FUTURE OF BIOMETRIC SECURITY</a:t>
            </a:r>
          </a:p>
          <a:p>
            <a:pPr marL="0" lvl="0" indent="0">
              <a:lnSpc>
                <a:spcPct val="100000"/>
              </a:lnSpc>
              <a:spcAft>
                <a:spcPts val="2400"/>
              </a:spcAft>
              <a:buNone/>
            </a:pPr>
            <a:r>
              <a:rPr lang="en-US" sz="3200" b="1" dirty="0">
                <a:latin typeface="Arial Narrow" panose="020B0606020202030204" pitchFamily="34" charset="0"/>
              </a:rPr>
              <a:t>Conclusion</a:t>
            </a:r>
            <a:endParaRPr lang="en-US" sz="3200" b="1" dirty="0">
              <a:solidFill>
                <a:prstClr val="black">
                  <a:lumMod val="85000"/>
                  <a:lumOff val="15000"/>
                </a:prstClr>
              </a:solidFill>
              <a:latin typeface="Arial Narrow" panose="020B0606020202030204" pitchFamily="34" charset="0"/>
              <a:cs typeface="Segoe UI" panose="020B0502040204020203" pitchFamily="34" charset="0"/>
            </a:endParaRPr>
          </a:p>
        </p:txBody>
      </p:sp>
    </p:spTree>
    <p:extLst>
      <p:ext uri="{BB962C8B-B14F-4D97-AF65-F5344CB8AC3E}">
        <p14:creationId xmlns:p14="http://schemas.microsoft.com/office/powerpoint/2010/main" val="4085642045"/>
      </p:ext>
    </p:extLst>
  </p:cSld>
  <p:clrMapOvr>
    <a:masterClrMapping/>
  </p:clrMapOvr>
  <mc:AlternateContent xmlns:mc="http://schemas.openxmlformats.org/markup-compatibility/2006" xmlns:p14="http://schemas.microsoft.com/office/powerpoint/2010/main">
    <mc:Choice Requires="p14">
      <p:transition spd="slow" p14:dur="2000" advTm="1231"/>
    </mc:Choice>
    <mc:Fallback xmlns="">
      <p:transition spd="slow" advTm="123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7A89-CD60-404C-8093-6B0D1A9DF803}"/>
              </a:ext>
            </a:extLst>
          </p:cNvPr>
          <p:cNvSpPr>
            <a:spLocks noGrp="1"/>
          </p:cNvSpPr>
          <p:nvPr>
            <p:ph type="title"/>
          </p:nvPr>
        </p:nvSpPr>
        <p:spPr>
          <a:xfrm>
            <a:off x="122808" y="335093"/>
            <a:ext cx="10667998" cy="1002422"/>
          </a:xfrm>
        </p:spPr>
        <p:txBody>
          <a:bodyPr>
            <a:normAutofit fontScale="90000"/>
          </a:bodyPr>
          <a:lstStyle/>
          <a:p>
            <a:r>
              <a:rPr lang="en-US" dirty="0">
                <a:solidFill>
                  <a:schemeClr val="tx1"/>
                </a:solidFill>
              </a:rPr>
              <a:t>Evolution of the</a:t>
            </a:r>
            <a:r>
              <a:rPr lang="en-US" sz="4800" b="1" dirty="0">
                <a:solidFill>
                  <a:schemeClr val="tx1"/>
                </a:solidFill>
                <a:latin typeface="Objectivity"/>
              </a:rPr>
              <a:t> biometric security systems</a:t>
            </a:r>
            <a:r>
              <a:rPr lang="en-US" dirty="0">
                <a:solidFill>
                  <a:schemeClr val="tx1"/>
                </a:solidFill>
              </a:rPr>
              <a:t> </a:t>
            </a:r>
          </a:p>
        </p:txBody>
      </p:sp>
      <p:pic>
        <p:nvPicPr>
          <p:cNvPr id="7" name="Content Placeholder 6">
            <a:extLst>
              <a:ext uri="{FF2B5EF4-FFF2-40B4-BE49-F238E27FC236}">
                <a16:creationId xmlns:a16="http://schemas.microsoft.com/office/drawing/2014/main" id="{0AE35BA5-E0E9-425B-9361-BE2EF032C4DD}"/>
              </a:ext>
            </a:extLst>
          </p:cNvPr>
          <p:cNvPicPr>
            <a:picLocks noGrp="1" noChangeAspect="1"/>
          </p:cNvPicPr>
          <p:nvPr>
            <p:ph idx="1"/>
          </p:nvPr>
        </p:nvPicPr>
        <p:blipFill>
          <a:blip r:embed="rId2"/>
          <a:stretch>
            <a:fillRect/>
          </a:stretch>
        </p:blipFill>
        <p:spPr>
          <a:xfrm>
            <a:off x="8589718" y="2309326"/>
            <a:ext cx="3398287" cy="3013788"/>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263D66E0-3968-48F4-B1B3-714ED3AEBBE4}"/>
              </a:ext>
            </a:extLst>
          </p:cNvPr>
          <p:cNvSpPr>
            <a:spLocks noGrp="1"/>
          </p:cNvSpPr>
          <p:nvPr>
            <p:ph type="sldNum" sz="quarter" idx="12"/>
          </p:nvPr>
        </p:nvSpPr>
        <p:spPr/>
        <p:txBody>
          <a:bodyPr/>
          <a:lstStyle/>
          <a:p>
            <a:fld id="{7AAC19ED-7CFA-4AF2-BE7E-6017F4B12C94}" type="slidenum">
              <a:rPr lang="en-US" noProof="0" smtClean="0"/>
              <a:t>20</a:t>
            </a:fld>
            <a:endParaRPr lang="en-US" noProof="0" dirty="0"/>
          </a:p>
        </p:txBody>
      </p:sp>
      <p:sp>
        <p:nvSpPr>
          <p:cNvPr id="5" name="Content Placeholder 4">
            <a:extLst>
              <a:ext uri="{FF2B5EF4-FFF2-40B4-BE49-F238E27FC236}">
                <a16:creationId xmlns:a16="http://schemas.microsoft.com/office/drawing/2014/main" id="{B7832532-770F-43E8-93BE-DC144721EF0D}"/>
              </a:ext>
            </a:extLst>
          </p:cNvPr>
          <p:cNvSpPr>
            <a:spLocks noGrp="1"/>
          </p:cNvSpPr>
          <p:nvPr>
            <p:ph sz="quarter" idx="13"/>
          </p:nvPr>
        </p:nvSpPr>
        <p:spPr>
          <a:xfrm>
            <a:off x="762000" y="1534886"/>
            <a:ext cx="7829550" cy="4808025"/>
          </a:xfrm>
        </p:spPr>
        <p:txBody>
          <a:bodyPr>
            <a:normAutofit fontScale="85000" lnSpcReduction="10000"/>
          </a:bodyPr>
          <a:lstStyle/>
          <a:p>
            <a:pPr marL="0" indent="0">
              <a:buNone/>
            </a:pPr>
            <a:r>
              <a:rPr lang="en-US" b="1" dirty="0"/>
              <a:t>Timeline of Biometrics security History</a:t>
            </a:r>
          </a:p>
          <a:p>
            <a:r>
              <a:rPr lang="en-US" b="1" dirty="0"/>
              <a:t>1858 – First systematic capture of hand images for identification purposes is recorded</a:t>
            </a:r>
            <a:endParaRPr lang="en-US" dirty="0"/>
          </a:p>
          <a:p>
            <a:pPr marL="0" indent="0">
              <a:buNone/>
            </a:pPr>
            <a:r>
              <a:rPr lang="en-US" dirty="0"/>
              <a:t>                   Sir William Herschel, working for the Civil Service of India, recorded a handprint on the back of a contract for each worker to distinguish employees from others who might claim to be employees when payday arrived. This was the first recorded systematic capture of hand and finger images that were</a:t>
            </a:r>
          </a:p>
          <a:p>
            <a:r>
              <a:rPr lang="en-US" dirty="0"/>
              <a:t>1883 – Twain writes about fingerprints in “Life on the Mississippi”</a:t>
            </a:r>
          </a:p>
          <a:p>
            <a:pPr marL="0" indent="0">
              <a:buNone/>
            </a:pPr>
            <a:r>
              <a:rPr lang="en-US" dirty="0"/>
              <a:t>                    In “A Thumb-Print and What Came of It,” one of the stories serialized in Mark Twain’s “Life on the Mississippi” the author wrote about fingerprints, and described a process for taking them. In 1894’s “The Tragedy of </a:t>
            </a:r>
            <a:r>
              <a:rPr lang="en-US" dirty="0" err="1"/>
              <a:t>Pudd’nhead</a:t>
            </a:r>
            <a:r>
              <a:rPr lang="en-US" dirty="0"/>
              <a:t> Wilson”, Twain again mentions the use of fingerprints for identification. In the story, a man on trial calls on the comparison of his fingerprints to those left at the crime scene to prove his innocence.</a:t>
            </a:r>
          </a:p>
        </p:txBody>
      </p:sp>
    </p:spTree>
    <p:extLst>
      <p:ext uri="{BB962C8B-B14F-4D97-AF65-F5344CB8AC3E}">
        <p14:creationId xmlns:p14="http://schemas.microsoft.com/office/powerpoint/2010/main" val="2087034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E0A3C-14B1-4D8F-A64C-99C98B793133}"/>
              </a:ext>
            </a:extLst>
          </p:cNvPr>
          <p:cNvSpPr>
            <a:spLocks noGrp="1"/>
          </p:cNvSpPr>
          <p:nvPr>
            <p:ph type="title"/>
          </p:nvPr>
        </p:nvSpPr>
        <p:spPr>
          <a:xfrm>
            <a:off x="96175" y="335093"/>
            <a:ext cx="10667998" cy="1002422"/>
          </a:xfrm>
        </p:spPr>
        <p:txBody>
          <a:bodyPr>
            <a:normAutofit fontScale="90000"/>
          </a:bodyPr>
          <a:lstStyle/>
          <a:p>
            <a:r>
              <a:rPr lang="en-US" dirty="0">
                <a:solidFill>
                  <a:schemeClr val="tx1"/>
                </a:solidFill>
              </a:rPr>
              <a:t>Evolution of the</a:t>
            </a:r>
            <a:r>
              <a:rPr lang="en-US" sz="4800" b="1" dirty="0">
                <a:solidFill>
                  <a:schemeClr val="tx1"/>
                </a:solidFill>
                <a:latin typeface="Objectivity"/>
              </a:rPr>
              <a:t> biometric security systems</a:t>
            </a:r>
            <a:r>
              <a:rPr lang="en-US" dirty="0">
                <a:solidFill>
                  <a:schemeClr val="tx1"/>
                </a:solidFill>
              </a:rPr>
              <a:t> </a:t>
            </a:r>
          </a:p>
        </p:txBody>
      </p:sp>
      <p:pic>
        <p:nvPicPr>
          <p:cNvPr id="7" name="Content Placeholder 6">
            <a:extLst>
              <a:ext uri="{FF2B5EF4-FFF2-40B4-BE49-F238E27FC236}">
                <a16:creationId xmlns:a16="http://schemas.microsoft.com/office/drawing/2014/main" id="{D0EC5384-A04F-4DBF-8CE2-73521CC59805}"/>
              </a:ext>
            </a:extLst>
          </p:cNvPr>
          <p:cNvPicPr>
            <a:picLocks noGrp="1" noChangeAspect="1"/>
          </p:cNvPicPr>
          <p:nvPr>
            <p:ph idx="1"/>
          </p:nvPr>
        </p:nvPicPr>
        <p:blipFill>
          <a:blip r:embed="rId2"/>
          <a:stretch>
            <a:fillRect/>
          </a:stretch>
        </p:blipFill>
        <p:spPr>
          <a:xfrm>
            <a:off x="8852919" y="2267338"/>
            <a:ext cx="3135086" cy="3041780"/>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623CCCA4-A635-4649-9872-D50877AAAD1F}"/>
              </a:ext>
            </a:extLst>
          </p:cNvPr>
          <p:cNvSpPr>
            <a:spLocks noGrp="1"/>
          </p:cNvSpPr>
          <p:nvPr>
            <p:ph type="sldNum" sz="quarter" idx="12"/>
          </p:nvPr>
        </p:nvSpPr>
        <p:spPr/>
        <p:txBody>
          <a:bodyPr/>
          <a:lstStyle/>
          <a:p>
            <a:fld id="{7AAC19ED-7CFA-4AF2-BE7E-6017F4B12C94}" type="slidenum">
              <a:rPr lang="en-US" noProof="0" smtClean="0"/>
              <a:t>21</a:t>
            </a:fld>
            <a:endParaRPr lang="en-US" noProof="0" dirty="0"/>
          </a:p>
        </p:txBody>
      </p:sp>
      <p:sp>
        <p:nvSpPr>
          <p:cNvPr id="5" name="Content Placeholder 4">
            <a:extLst>
              <a:ext uri="{FF2B5EF4-FFF2-40B4-BE49-F238E27FC236}">
                <a16:creationId xmlns:a16="http://schemas.microsoft.com/office/drawing/2014/main" id="{F6D64143-3FA9-4294-9633-ADD287704D00}"/>
              </a:ext>
            </a:extLst>
          </p:cNvPr>
          <p:cNvSpPr>
            <a:spLocks noGrp="1"/>
          </p:cNvSpPr>
          <p:nvPr>
            <p:ph sz="quarter" idx="13"/>
          </p:nvPr>
        </p:nvSpPr>
        <p:spPr/>
        <p:txBody>
          <a:bodyPr>
            <a:normAutofit fontScale="70000" lnSpcReduction="20000"/>
          </a:bodyPr>
          <a:lstStyle/>
          <a:p>
            <a:r>
              <a:rPr lang="en-US" b="1" dirty="0"/>
              <a:t>1903 – Bertillon System collapses</a:t>
            </a:r>
            <a:endParaRPr lang="en-US" dirty="0"/>
          </a:p>
          <a:p>
            <a:pPr marL="0" indent="0">
              <a:buNone/>
            </a:pPr>
            <a:r>
              <a:rPr lang="en-US" dirty="0"/>
              <a:t>                              Two men, determined later to be identical twins, were sentenced to the US Penitentiary at Leavenworth, KS, and were found to have nearly the same measurements using the Bertillon system. Although the basis of this story has been subsequently challenged, the story was used to argue that Bertillon measurements were inadequate to differentiate between these two individuals.</a:t>
            </a:r>
          </a:p>
          <a:p>
            <a:pPr marL="0" indent="0">
              <a:buNone/>
            </a:pPr>
            <a:r>
              <a:rPr lang="en-US" dirty="0"/>
              <a:t>1960s – Face recognition becomes semi-automated</a:t>
            </a:r>
          </a:p>
          <a:p>
            <a:pPr marL="0" indent="0">
              <a:buNone/>
            </a:pPr>
            <a:r>
              <a:rPr lang="en-US" dirty="0"/>
              <a:t>                              The first semi-automatic face recognition system was developed by Woodrow W. Bledsoe under contract to the US Government. This system required the administrator to locate features such as eyes, ears, nose and mouth on the photographs. This system relied solely on the ability to extract useable feature points. It calculated distances and ratios to a common reference point that was compared to the reference data.</a:t>
            </a:r>
          </a:p>
          <a:p>
            <a:pPr marL="0" indent="0">
              <a:buNone/>
            </a:pPr>
            <a:r>
              <a:rPr lang="en-US" dirty="0"/>
              <a:t>1960 – First model of acoustic speech production is created</a:t>
            </a:r>
          </a:p>
          <a:p>
            <a:pPr marL="0" indent="0">
              <a:buNone/>
            </a:pPr>
            <a:r>
              <a:rPr lang="en-US" dirty="0"/>
              <a:t>                               A Swedish Professor, Gunnar </a:t>
            </a:r>
            <a:r>
              <a:rPr lang="en-US" dirty="0" err="1"/>
              <a:t>Fant</a:t>
            </a:r>
            <a:r>
              <a:rPr lang="en-US" dirty="0"/>
              <a:t>, published a model describing the physiological components of acoustic speech production. His findings were based on the analysis of x-rays of individuals making specified phonic sounds. These findings were used to better understand the biological components of speech, a concept crucial to speaker recognition.</a:t>
            </a:r>
          </a:p>
          <a:p>
            <a:pPr marL="0" indent="0">
              <a:buNone/>
            </a:pPr>
            <a:endParaRPr lang="en-US" dirty="0"/>
          </a:p>
          <a:p>
            <a:endParaRPr lang="en-US" dirty="0"/>
          </a:p>
        </p:txBody>
      </p:sp>
    </p:spTree>
    <p:extLst>
      <p:ext uri="{BB962C8B-B14F-4D97-AF65-F5344CB8AC3E}">
        <p14:creationId xmlns:p14="http://schemas.microsoft.com/office/powerpoint/2010/main" val="3368014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AC884-FAB8-42B5-81E8-E881E86D5514}"/>
              </a:ext>
            </a:extLst>
          </p:cNvPr>
          <p:cNvSpPr>
            <a:spLocks noGrp="1"/>
          </p:cNvSpPr>
          <p:nvPr>
            <p:ph type="title"/>
          </p:nvPr>
        </p:nvSpPr>
        <p:spPr>
          <a:xfrm>
            <a:off x="0" y="379481"/>
            <a:ext cx="10667998" cy="1002422"/>
          </a:xfrm>
        </p:spPr>
        <p:txBody>
          <a:bodyPr>
            <a:normAutofit fontScale="90000"/>
          </a:bodyPr>
          <a:lstStyle/>
          <a:p>
            <a:r>
              <a:rPr lang="en-US" dirty="0"/>
              <a:t>Evolution of the</a:t>
            </a:r>
            <a:r>
              <a:rPr lang="en-US" sz="4800" b="1" dirty="0">
                <a:solidFill>
                  <a:srgbClr val="023A4F"/>
                </a:solidFill>
                <a:latin typeface="Objectivity"/>
              </a:rPr>
              <a:t> biometric security systems</a:t>
            </a:r>
            <a:r>
              <a:rPr lang="en-US" dirty="0"/>
              <a:t> </a:t>
            </a:r>
          </a:p>
        </p:txBody>
      </p:sp>
      <p:pic>
        <p:nvPicPr>
          <p:cNvPr id="7" name="Content Placeholder 6">
            <a:extLst>
              <a:ext uri="{FF2B5EF4-FFF2-40B4-BE49-F238E27FC236}">
                <a16:creationId xmlns:a16="http://schemas.microsoft.com/office/drawing/2014/main" id="{8CE9D299-9133-4D57-8F7F-BEDF6D5A5206}"/>
              </a:ext>
            </a:extLst>
          </p:cNvPr>
          <p:cNvPicPr>
            <a:picLocks noGrp="1" noChangeAspect="1"/>
          </p:cNvPicPr>
          <p:nvPr>
            <p:ph idx="1"/>
          </p:nvPr>
        </p:nvPicPr>
        <p:blipFill>
          <a:blip r:embed="rId2"/>
          <a:stretch>
            <a:fillRect/>
          </a:stretch>
        </p:blipFill>
        <p:spPr>
          <a:xfrm>
            <a:off x="8652783" y="2369976"/>
            <a:ext cx="3246254" cy="2577513"/>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7B51D468-D78D-47F4-8724-C6DFF1A2D32B}"/>
              </a:ext>
            </a:extLst>
          </p:cNvPr>
          <p:cNvSpPr>
            <a:spLocks noGrp="1"/>
          </p:cNvSpPr>
          <p:nvPr>
            <p:ph type="sldNum" sz="quarter" idx="12"/>
          </p:nvPr>
        </p:nvSpPr>
        <p:spPr/>
        <p:txBody>
          <a:bodyPr/>
          <a:lstStyle/>
          <a:p>
            <a:fld id="{7AAC19ED-7CFA-4AF2-BE7E-6017F4B12C94}" type="slidenum">
              <a:rPr lang="en-US" noProof="0" smtClean="0"/>
              <a:t>22</a:t>
            </a:fld>
            <a:endParaRPr lang="en-US" noProof="0" dirty="0"/>
          </a:p>
        </p:txBody>
      </p:sp>
      <p:sp>
        <p:nvSpPr>
          <p:cNvPr id="5" name="Content Placeholder 4">
            <a:extLst>
              <a:ext uri="{FF2B5EF4-FFF2-40B4-BE49-F238E27FC236}">
                <a16:creationId xmlns:a16="http://schemas.microsoft.com/office/drawing/2014/main" id="{CBA90790-1905-42CC-900D-6AA703957347}"/>
              </a:ext>
            </a:extLst>
          </p:cNvPr>
          <p:cNvSpPr>
            <a:spLocks noGrp="1"/>
          </p:cNvSpPr>
          <p:nvPr>
            <p:ph sz="quarter" idx="13"/>
          </p:nvPr>
        </p:nvSpPr>
        <p:spPr>
          <a:xfrm>
            <a:off x="292963" y="1534886"/>
            <a:ext cx="8229600" cy="4555196"/>
          </a:xfrm>
        </p:spPr>
        <p:txBody>
          <a:bodyPr>
            <a:normAutofit fontScale="77500" lnSpcReduction="20000"/>
          </a:bodyPr>
          <a:lstStyle/>
          <a:p>
            <a:r>
              <a:rPr lang="en-US" b="1" dirty="0">
                <a:solidFill>
                  <a:srgbClr val="333333"/>
                </a:solidFill>
                <a:latin typeface="Open Sans"/>
              </a:rPr>
              <a:t>1965 -Automated signature recognition research begins</a:t>
            </a:r>
            <a:endParaRPr lang="en-US" dirty="0">
              <a:solidFill>
                <a:srgbClr val="333333"/>
              </a:solidFill>
              <a:latin typeface="Open Sans"/>
            </a:endParaRPr>
          </a:p>
          <a:p>
            <a:pPr marL="0" indent="0">
              <a:buNone/>
            </a:pPr>
            <a:r>
              <a:rPr lang="en-US" dirty="0">
                <a:solidFill>
                  <a:srgbClr val="333333"/>
                </a:solidFill>
                <a:latin typeface="Open Sans"/>
              </a:rPr>
              <a:t>                     North American Aviation developed the first signature recognition system in 1965.</a:t>
            </a:r>
          </a:p>
          <a:p>
            <a:r>
              <a:rPr lang="en-US" b="1" dirty="0">
                <a:solidFill>
                  <a:srgbClr val="333333"/>
                </a:solidFill>
                <a:latin typeface="Open Sans"/>
              </a:rPr>
              <a:t>1970s – Face Recognition takes another step towards automation</a:t>
            </a:r>
          </a:p>
          <a:p>
            <a:pPr marL="0" indent="0">
              <a:buNone/>
            </a:pPr>
            <a:r>
              <a:rPr lang="en-US" b="1" dirty="0">
                <a:solidFill>
                  <a:srgbClr val="333333"/>
                </a:solidFill>
                <a:latin typeface="Open Sans"/>
              </a:rPr>
              <a:t>                                    </a:t>
            </a:r>
            <a:r>
              <a:rPr lang="en-US" dirty="0">
                <a:solidFill>
                  <a:srgbClr val="333333"/>
                </a:solidFill>
                <a:latin typeface="Open Sans"/>
              </a:rPr>
              <a:t>Goldstein, Harmon, and </a:t>
            </a:r>
            <a:r>
              <a:rPr lang="en-US" dirty="0" err="1">
                <a:solidFill>
                  <a:srgbClr val="333333"/>
                </a:solidFill>
                <a:latin typeface="Open Sans"/>
              </a:rPr>
              <a:t>Lesk</a:t>
            </a:r>
            <a:r>
              <a:rPr lang="en-US" dirty="0">
                <a:solidFill>
                  <a:srgbClr val="333333"/>
                </a:solidFill>
                <a:latin typeface="Open Sans"/>
              </a:rPr>
              <a:t> used 21 specific subjective markers such as hair color and lip thickness to automate face recognition. The problem with both of these early solutions was that the measurements and locations were manually computed.</a:t>
            </a:r>
          </a:p>
          <a:p>
            <a:r>
              <a:rPr lang="en-US" b="1" dirty="0">
                <a:solidFill>
                  <a:srgbClr val="333333"/>
                </a:solidFill>
                <a:latin typeface="Open Sans"/>
              </a:rPr>
              <a:t>1970 – Behavioral components of speech are first modeled</a:t>
            </a:r>
            <a:endParaRPr lang="en-US" dirty="0">
              <a:solidFill>
                <a:srgbClr val="333333"/>
              </a:solidFill>
              <a:latin typeface="Open Sans"/>
            </a:endParaRPr>
          </a:p>
          <a:p>
            <a:pPr marL="0" indent="0">
              <a:buNone/>
            </a:pPr>
            <a:r>
              <a:rPr lang="en-US" dirty="0">
                <a:solidFill>
                  <a:srgbClr val="333333"/>
                </a:solidFill>
                <a:latin typeface="Open Sans"/>
              </a:rPr>
              <a:t>                                     The original model of acoustic speech production, developed in 1960, was expanded upon by Dr. Joseph </a:t>
            </a:r>
            <a:r>
              <a:rPr lang="en-US" dirty="0" err="1">
                <a:solidFill>
                  <a:srgbClr val="333333"/>
                </a:solidFill>
                <a:latin typeface="Open Sans"/>
              </a:rPr>
              <a:t>Perkell</a:t>
            </a:r>
            <a:r>
              <a:rPr lang="en-US" dirty="0">
                <a:solidFill>
                  <a:srgbClr val="333333"/>
                </a:solidFill>
                <a:latin typeface="Open Sans"/>
              </a:rPr>
              <a:t>, who used motion x-rays and included the tongue and jaw. The model provided a more detailed understanding of the complex behavioral and biological components of speech.</a:t>
            </a:r>
          </a:p>
          <a:p>
            <a:r>
              <a:rPr lang="en-US" b="1" dirty="0">
                <a:solidFill>
                  <a:srgbClr val="333333"/>
                </a:solidFill>
                <a:latin typeface="Open Sans"/>
              </a:rPr>
              <a:t>1985 – Concept that no two </a:t>
            </a:r>
            <a:r>
              <a:rPr lang="en-US" b="1" dirty="0" err="1">
                <a:solidFill>
                  <a:srgbClr val="333333"/>
                </a:solidFill>
                <a:latin typeface="Open Sans"/>
              </a:rPr>
              <a:t>irides</a:t>
            </a:r>
            <a:r>
              <a:rPr lang="en-US" b="1" dirty="0">
                <a:solidFill>
                  <a:srgbClr val="333333"/>
                </a:solidFill>
                <a:latin typeface="Open Sans"/>
              </a:rPr>
              <a:t> are alike is proposed</a:t>
            </a:r>
            <a:endParaRPr lang="en-US" dirty="0">
              <a:solidFill>
                <a:srgbClr val="333333"/>
              </a:solidFill>
              <a:latin typeface="Open Sans"/>
            </a:endParaRPr>
          </a:p>
          <a:p>
            <a:pPr marL="0" indent="0">
              <a:buNone/>
            </a:pPr>
            <a:r>
              <a:rPr lang="en-US" dirty="0">
                <a:solidFill>
                  <a:srgbClr val="333333"/>
                </a:solidFill>
                <a:latin typeface="Open Sans"/>
              </a:rPr>
              <a:t>                                       Drs. Leonard </a:t>
            </a:r>
            <a:r>
              <a:rPr lang="en-US" dirty="0" err="1">
                <a:solidFill>
                  <a:srgbClr val="333333"/>
                </a:solidFill>
                <a:latin typeface="Open Sans"/>
              </a:rPr>
              <a:t>Flom</a:t>
            </a:r>
            <a:r>
              <a:rPr lang="en-US" dirty="0">
                <a:solidFill>
                  <a:srgbClr val="333333"/>
                </a:solidFill>
                <a:latin typeface="Open Sans"/>
              </a:rPr>
              <a:t> and </a:t>
            </a:r>
            <a:r>
              <a:rPr lang="en-US" dirty="0" err="1">
                <a:solidFill>
                  <a:srgbClr val="333333"/>
                </a:solidFill>
                <a:latin typeface="Open Sans"/>
              </a:rPr>
              <a:t>Aran</a:t>
            </a:r>
            <a:r>
              <a:rPr lang="en-US" dirty="0">
                <a:solidFill>
                  <a:srgbClr val="333333"/>
                </a:solidFill>
                <a:latin typeface="Open Sans"/>
              </a:rPr>
              <a:t> </a:t>
            </a:r>
            <a:r>
              <a:rPr lang="en-US" dirty="0" err="1">
                <a:solidFill>
                  <a:srgbClr val="333333"/>
                </a:solidFill>
                <a:latin typeface="Open Sans"/>
              </a:rPr>
              <a:t>Safir</a:t>
            </a:r>
            <a:r>
              <a:rPr lang="en-US" dirty="0">
                <a:solidFill>
                  <a:srgbClr val="333333"/>
                </a:solidFill>
                <a:latin typeface="Open Sans"/>
              </a:rPr>
              <a:t>, ophthalmologists, proposed the concept that no two </a:t>
            </a:r>
            <a:r>
              <a:rPr lang="en-US" dirty="0" err="1">
                <a:solidFill>
                  <a:srgbClr val="333333"/>
                </a:solidFill>
                <a:latin typeface="Open Sans"/>
              </a:rPr>
              <a:t>irides</a:t>
            </a:r>
            <a:r>
              <a:rPr lang="en-US" dirty="0">
                <a:solidFill>
                  <a:srgbClr val="333333"/>
                </a:solidFill>
                <a:latin typeface="Open Sans"/>
              </a:rPr>
              <a:t> are alike.</a:t>
            </a:r>
          </a:p>
          <a:p>
            <a:pPr marL="0" indent="0">
              <a:buNone/>
            </a:pPr>
            <a:endParaRPr lang="en-US" dirty="0">
              <a:solidFill>
                <a:srgbClr val="333333"/>
              </a:solidFill>
              <a:latin typeface="Open Sans"/>
            </a:endParaRPr>
          </a:p>
          <a:p>
            <a:pPr marL="0" indent="0">
              <a:buNone/>
            </a:pPr>
            <a:endParaRPr lang="en-US" dirty="0">
              <a:solidFill>
                <a:srgbClr val="333333"/>
              </a:solidFill>
              <a:latin typeface="Open Sans"/>
            </a:endParaRPr>
          </a:p>
          <a:p>
            <a:pPr marL="0" indent="0">
              <a:buNone/>
            </a:pPr>
            <a:endParaRPr lang="en-US" dirty="0">
              <a:solidFill>
                <a:srgbClr val="333333"/>
              </a:solidFill>
              <a:latin typeface="Open Sans"/>
            </a:endParaRPr>
          </a:p>
          <a:p>
            <a:pPr marL="0" indent="0">
              <a:buNone/>
            </a:pPr>
            <a:endParaRPr lang="en-US" dirty="0">
              <a:solidFill>
                <a:srgbClr val="333333"/>
              </a:solidFill>
              <a:latin typeface="Open Sans"/>
            </a:endParaRPr>
          </a:p>
          <a:p>
            <a:pPr marL="0" indent="0">
              <a:buNone/>
            </a:pPr>
            <a:endParaRPr lang="en-US" dirty="0">
              <a:solidFill>
                <a:srgbClr val="333333"/>
              </a:solidFill>
              <a:latin typeface="Open Sans"/>
            </a:endParaRPr>
          </a:p>
          <a:p>
            <a:endParaRPr lang="en-US" dirty="0"/>
          </a:p>
        </p:txBody>
      </p:sp>
    </p:spTree>
    <p:extLst>
      <p:ext uri="{BB962C8B-B14F-4D97-AF65-F5344CB8AC3E}">
        <p14:creationId xmlns:p14="http://schemas.microsoft.com/office/powerpoint/2010/main" val="232108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A0DBB-7078-4723-A541-B67968B0F9FF}"/>
              </a:ext>
            </a:extLst>
          </p:cNvPr>
          <p:cNvSpPr>
            <a:spLocks noGrp="1"/>
          </p:cNvSpPr>
          <p:nvPr>
            <p:ph type="title"/>
          </p:nvPr>
        </p:nvSpPr>
        <p:spPr>
          <a:xfrm>
            <a:off x="0" y="335093"/>
            <a:ext cx="10667998" cy="1002422"/>
          </a:xfrm>
        </p:spPr>
        <p:txBody>
          <a:bodyPr>
            <a:normAutofit fontScale="90000"/>
          </a:bodyPr>
          <a:lstStyle/>
          <a:p>
            <a:r>
              <a:rPr lang="en-US" dirty="0">
                <a:solidFill>
                  <a:schemeClr val="tx1"/>
                </a:solidFill>
              </a:rPr>
              <a:t>Evolution of the</a:t>
            </a:r>
            <a:r>
              <a:rPr lang="en-US" sz="4800" b="1" dirty="0">
                <a:solidFill>
                  <a:schemeClr val="tx1"/>
                </a:solidFill>
                <a:latin typeface="Objectivity"/>
              </a:rPr>
              <a:t> biometric security systems</a:t>
            </a:r>
            <a:r>
              <a:rPr lang="en-US" dirty="0">
                <a:solidFill>
                  <a:schemeClr val="tx1"/>
                </a:solidFill>
              </a:rPr>
              <a:t> </a:t>
            </a:r>
          </a:p>
        </p:txBody>
      </p:sp>
      <p:pic>
        <p:nvPicPr>
          <p:cNvPr id="7" name="Content Placeholder 6">
            <a:extLst>
              <a:ext uri="{FF2B5EF4-FFF2-40B4-BE49-F238E27FC236}">
                <a16:creationId xmlns:a16="http://schemas.microsoft.com/office/drawing/2014/main" id="{6B6CB902-F1DE-40E5-8B7E-3562078AF95F}"/>
              </a:ext>
            </a:extLst>
          </p:cNvPr>
          <p:cNvPicPr>
            <a:picLocks noGrp="1" noChangeAspect="1"/>
          </p:cNvPicPr>
          <p:nvPr>
            <p:ph idx="1"/>
          </p:nvPr>
        </p:nvPicPr>
        <p:blipFill>
          <a:blip r:embed="rId2"/>
          <a:stretch>
            <a:fillRect/>
          </a:stretch>
        </p:blipFill>
        <p:spPr>
          <a:xfrm>
            <a:off x="8516905" y="2435289"/>
            <a:ext cx="3378508" cy="2653841"/>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35393A46-2F3F-48D6-8720-BCAD1C1AA82B}"/>
              </a:ext>
            </a:extLst>
          </p:cNvPr>
          <p:cNvSpPr>
            <a:spLocks noGrp="1"/>
          </p:cNvSpPr>
          <p:nvPr>
            <p:ph type="sldNum" sz="quarter" idx="12"/>
          </p:nvPr>
        </p:nvSpPr>
        <p:spPr/>
        <p:txBody>
          <a:bodyPr/>
          <a:lstStyle/>
          <a:p>
            <a:fld id="{7AAC19ED-7CFA-4AF2-BE7E-6017F4B12C94}" type="slidenum">
              <a:rPr lang="en-US" noProof="0" smtClean="0"/>
              <a:t>23</a:t>
            </a:fld>
            <a:endParaRPr lang="en-US" noProof="0" dirty="0"/>
          </a:p>
        </p:txBody>
      </p:sp>
      <p:sp>
        <p:nvSpPr>
          <p:cNvPr id="5" name="Content Placeholder 4">
            <a:extLst>
              <a:ext uri="{FF2B5EF4-FFF2-40B4-BE49-F238E27FC236}">
                <a16:creationId xmlns:a16="http://schemas.microsoft.com/office/drawing/2014/main" id="{87185B79-9FB9-4773-9C52-EACAC6059B82}"/>
              </a:ext>
            </a:extLst>
          </p:cNvPr>
          <p:cNvSpPr>
            <a:spLocks noGrp="1"/>
          </p:cNvSpPr>
          <p:nvPr>
            <p:ph sz="quarter" idx="13"/>
          </p:nvPr>
        </p:nvSpPr>
        <p:spPr>
          <a:xfrm>
            <a:off x="221942" y="1534887"/>
            <a:ext cx="8369608" cy="4661728"/>
          </a:xfrm>
        </p:spPr>
        <p:txBody>
          <a:bodyPr>
            <a:normAutofit fontScale="85000" lnSpcReduction="10000"/>
          </a:bodyPr>
          <a:lstStyle/>
          <a:p>
            <a:r>
              <a:rPr lang="en-US" b="1" dirty="0">
                <a:solidFill>
                  <a:srgbClr val="333333"/>
                </a:solidFill>
                <a:latin typeface="Open Sans"/>
              </a:rPr>
              <a:t>1988 – Eigenface technique is developed for face recognition</a:t>
            </a:r>
            <a:endParaRPr lang="en-US" dirty="0">
              <a:solidFill>
                <a:srgbClr val="333333"/>
              </a:solidFill>
              <a:latin typeface="Open Sans"/>
            </a:endParaRPr>
          </a:p>
          <a:p>
            <a:pPr marL="0" indent="0">
              <a:buNone/>
            </a:pPr>
            <a:r>
              <a:rPr lang="en-US" dirty="0">
                <a:solidFill>
                  <a:srgbClr val="333333"/>
                </a:solidFill>
                <a:latin typeface="Open Sans"/>
              </a:rPr>
              <a:t>                        Kirby and </a:t>
            </a:r>
            <a:r>
              <a:rPr lang="en-US" dirty="0" err="1">
                <a:solidFill>
                  <a:srgbClr val="333333"/>
                </a:solidFill>
                <a:latin typeface="Open Sans"/>
              </a:rPr>
              <a:t>Sirovich</a:t>
            </a:r>
            <a:r>
              <a:rPr lang="en-US" dirty="0">
                <a:solidFill>
                  <a:srgbClr val="333333"/>
                </a:solidFill>
                <a:latin typeface="Open Sans"/>
              </a:rPr>
              <a:t> applied principle component analysis, a standard linear algebra technique, to the face recognition problem. This was a milestone because it showed that less than one hundred values were required to approximate a suitably aligned and normalized face image.</a:t>
            </a:r>
          </a:p>
          <a:p>
            <a:r>
              <a:rPr lang="en-US" b="1" dirty="0">
                <a:solidFill>
                  <a:srgbClr val="333333"/>
                </a:solidFill>
                <a:latin typeface="Open Sans"/>
              </a:rPr>
              <a:t>1993 – </a:t>
            </a:r>
            <a:r>
              <a:rPr lang="en-US" b="1" dirty="0" err="1">
                <a:solidFill>
                  <a:srgbClr val="333333"/>
                </a:solidFill>
                <a:latin typeface="Open Sans"/>
              </a:rPr>
              <a:t>FacE</a:t>
            </a:r>
            <a:r>
              <a:rPr lang="en-US" b="1" dirty="0">
                <a:solidFill>
                  <a:srgbClr val="333333"/>
                </a:solidFill>
                <a:latin typeface="Open Sans"/>
              </a:rPr>
              <a:t> </a:t>
            </a:r>
            <a:r>
              <a:rPr lang="en-US" b="1" dirty="0" err="1">
                <a:solidFill>
                  <a:srgbClr val="333333"/>
                </a:solidFill>
                <a:latin typeface="Open Sans"/>
              </a:rPr>
              <a:t>REcognition</a:t>
            </a:r>
            <a:r>
              <a:rPr lang="en-US" b="1" dirty="0">
                <a:solidFill>
                  <a:srgbClr val="333333"/>
                </a:solidFill>
                <a:latin typeface="Open Sans"/>
              </a:rPr>
              <a:t> Technology (FERET) program is initiated</a:t>
            </a:r>
            <a:endParaRPr lang="en-US" dirty="0">
              <a:solidFill>
                <a:srgbClr val="333333"/>
              </a:solidFill>
              <a:latin typeface="Open Sans"/>
            </a:endParaRPr>
          </a:p>
          <a:p>
            <a:pPr marL="0" indent="0">
              <a:buNone/>
            </a:pPr>
            <a:r>
              <a:rPr lang="en-US" dirty="0">
                <a:solidFill>
                  <a:srgbClr val="333333"/>
                </a:solidFill>
                <a:latin typeface="Open Sans"/>
              </a:rPr>
              <a:t>                                The </a:t>
            </a:r>
            <a:r>
              <a:rPr lang="en-US" dirty="0" err="1">
                <a:solidFill>
                  <a:srgbClr val="333333"/>
                </a:solidFill>
                <a:latin typeface="Open Sans"/>
              </a:rPr>
              <a:t>FacE</a:t>
            </a:r>
            <a:r>
              <a:rPr lang="en-US" dirty="0">
                <a:solidFill>
                  <a:srgbClr val="333333"/>
                </a:solidFill>
                <a:latin typeface="Open Sans"/>
              </a:rPr>
              <a:t> </a:t>
            </a:r>
            <a:r>
              <a:rPr lang="en-US" dirty="0" err="1">
                <a:solidFill>
                  <a:srgbClr val="333333"/>
                </a:solidFill>
                <a:latin typeface="Open Sans"/>
              </a:rPr>
              <a:t>REcogntion</a:t>
            </a:r>
            <a:r>
              <a:rPr lang="en-US" dirty="0">
                <a:solidFill>
                  <a:srgbClr val="333333"/>
                </a:solidFill>
                <a:latin typeface="Open Sans"/>
              </a:rPr>
              <a:t> Technology (FERET) Evaluation was sponsored from 1993-1997 by the Defense Advanced Research Products Agency (DARPA) and the DoD Counterdrug Technology Development Program Office in an effort to encourage the development of face recognition algorithms and technology.</a:t>
            </a:r>
          </a:p>
          <a:p>
            <a:r>
              <a:rPr lang="en-US" b="1" dirty="0"/>
              <a:t> </a:t>
            </a:r>
            <a:r>
              <a:rPr lang="en-US" b="1" dirty="0">
                <a:solidFill>
                  <a:srgbClr val="333333"/>
                </a:solidFill>
                <a:latin typeface="Open Sans"/>
              </a:rPr>
              <a:t>1994 – Palm System is benchmarked</a:t>
            </a:r>
            <a:endParaRPr lang="en-US" dirty="0">
              <a:solidFill>
                <a:srgbClr val="333333"/>
              </a:solidFill>
              <a:latin typeface="Open Sans"/>
            </a:endParaRPr>
          </a:p>
          <a:p>
            <a:pPr marL="0" indent="0">
              <a:buNone/>
            </a:pPr>
            <a:r>
              <a:rPr lang="en-US" dirty="0">
                <a:solidFill>
                  <a:srgbClr val="333333"/>
                </a:solidFill>
                <a:latin typeface="Open Sans"/>
              </a:rPr>
              <a:t>                                The first known Automated Fingerprint Identification Systems (AFIS) system built to support palm prints is believed to have been built by a Hungarian company known as RECOWARE Ltd. In late 1994, latent experts from the United States benchmarked this</a:t>
            </a:r>
          </a:p>
          <a:p>
            <a:endParaRPr lang="en-US" dirty="0"/>
          </a:p>
          <a:p>
            <a:pPr marL="0" indent="0">
              <a:buNone/>
            </a:pPr>
            <a:endParaRPr lang="en-US" dirty="0">
              <a:solidFill>
                <a:srgbClr val="333333"/>
              </a:solidFill>
              <a:latin typeface="Open Sans"/>
            </a:endParaRPr>
          </a:p>
          <a:p>
            <a:pPr marL="0" indent="0">
              <a:buNone/>
            </a:pPr>
            <a:endParaRPr lang="en-US" dirty="0">
              <a:solidFill>
                <a:srgbClr val="333333"/>
              </a:solidFill>
              <a:latin typeface="Open Sans"/>
            </a:endParaRPr>
          </a:p>
          <a:p>
            <a:pPr marL="0" indent="0">
              <a:buNone/>
            </a:pPr>
            <a:endParaRPr lang="en-US" dirty="0">
              <a:solidFill>
                <a:srgbClr val="333333"/>
              </a:solidFill>
              <a:latin typeface="Open Sans"/>
            </a:endParaRPr>
          </a:p>
          <a:p>
            <a:pPr marL="0" indent="0">
              <a:buNone/>
            </a:pPr>
            <a:endParaRPr lang="en-US" dirty="0">
              <a:solidFill>
                <a:srgbClr val="333333"/>
              </a:solidFill>
              <a:latin typeface="Open Sans"/>
            </a:endParaRPr>
          </a:p>
          <a:p>
            <a:endParaRPr lang="en-US" dirty="0"/>
          </a:p>
        </p:txBody>
      </p:sp>
    </p:spTree>
    <p:extLst>
      <p:ext uri="{BB962C8B-B14F-4D97-AF65-F5344CB8AC3E}">
        <p14:creationId xmlns:p14="http://schemas.microsoft.com/office/powerpoint/2010/main" val="372773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5E650-18F6-43B8-AEA4-332401A7E632}"/>
              </a:ext>
            </a:extLst>
          </p:cNvPr>
          <p:cNvSpPr>
            <a:spLocks noGrp="1"/>
          </p:cNvSpPr>
          <p:nvPr>
            <p:ph type="title"/>
          </p:nvPr>
        </p:nvSpPr>
        <p:spPr>
          <a:xfrm>
            <a:off x="0" y="268530"/>
            <a:ext cx="10667998" cy="1002422"/>
          </a:xfrm>
        </p:spPr>
        <p:txBody>
          <a:bodyPr>
            <a:normAutofit fontScale="90000"/>
          </a:bodyPr>
          <a:lstStyle/>
          <a:p>
            <a:r>
              <a:rPr lang="en-US" dirty="0">
                <a:solidFill>
                  <a:schemeClr val="tx1"/>
                </a:solidFill>
              </a:rPr>
              <a:t>Evolution of the</a:t>
            </a:r>
            <a:r>
              <a:rPr lang="en-US" sz="4800" b="1" dirty="0">
                <a:solidFill>
                  <a:schemeClr val="tx1"/>
                </a:solidFill>
                <a:latin typeface="Objectivity"/>
              </a:rPr>
              <a:t> biometric security systems</a:t>
            </a:r>
            <a:r>
              <a:rPr lang="en-US" dirty="0">
                <a:solidFill>
                  <a:schemeClr val="tx1"/>
                </a:solidFill>
              </a:rPr>
              <a:t> </a:t>
            </a:r>
          </a:p>
        </p:txBody>
      </p:sp>
      <p:pic>
        <p:nvPicPr>
          <p:cNvPr id="7" name="Content Placeholder 6">
            <a:extLst>
              <a:ext uri="{FF2B5EF4-FFF2-40B4-BE49-F238E27FC236}">
                <a16:creationId xmlns:a16="http://schemas.microsoft.com/office/drawing/2014/main" id="{3D14DA1D-3194-4932-8CC1-5EAC32B8BF90}"/>
              </a:ext>
            </a:extLst>
          </p:cNvPr>
          <p:cNvPicPr>
            <a:picLocks noGrp="1" noChangeAspect="1"/>
          </p:cNvPicPr>
          <p:nvPr>
            <p:ph idx="1"/>
          </p:nvPr>
        </p:nvPicPr>
        <p:blipFill>
          <a:blip r:embed="rId2"/>
          <a:stretch>
            <a:fillRect/>
          </a:stretch>
        </p:blipFill>
        <p:spPr>
          <a:xfrm>
            <a:off x="8266923" y="2024743"/>
            <a:ext cx="3396342" cy="3536302"/>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BB74594F-DC46-4CB8-9E64-BCE163D265BF}"/>
              </a:ext>
            </a:extLst>
          </p:cNvPr>
          <p:cNvSpPr>
            <a:spLocks noGrp="1"/>
          </p:cNvSpPr>
          <p:nvPr>
            <p:ph type="sldNum" sz="quarter" idx="12"/>
          </p:nvPr>
        </p:nvSpPr>
        <p:spPr/>
        <p:txBody>
          <a:bodyPr/>
          <a:lstStyle/>
          <a:p>
            <a:fld id="{7AAC19ED-7CFA-4AF2-BE7E-6017F4B12C94}" type="slidenum">
              <a:rPr lang="en-US" noProof="0" smtClean="0"/>
              <a:t>24</a:t>
            </a:fld>
            <a:endParaRPr lang="en-US" noProof="0" dirty="0"/>
          </a:p>
        </p:txBody>
      </p:sp>
      <p:sp>
        <p:nvSpPr>
          <p:cNvPr id="5" name="Content Placeholder 4">
            <a:extLst>
              <a:ext uri="{FF2B5EF4-FFF2-40B4-BE49-F238E27FC236}">
                <a16:creationId xmlns:a16="http://schemas.microsoft.com/office/drawing/2014/main" id="{9DB0355F-D6C8-4873-91E1-2B64E84C7ACF}"/>
              </a:ext>
            </a:extLst>
          </p:cNvPr>
          <p:cNvSpPr>
            <a:spLocks noGrp="1"/>
          </p:cNvSpPr>
          <p:nvPr>
            <p:ph sz="quarter" idx="13"/>
          </p:nvPr>
        </p:nvSpPr>
        <p:spPr>
          <a:xfrm>
            <a:off x="220824" y="1534886"/>
            <a:ext cx="7829550" cy="4275365"/>
          </a:xfrm>
        </p:spPr>
        <p:txBody>
          <a:bodyPr>
            <a:normAutofit fontScale="85000" lnSpcReduction="20000"/>
          </a:bodyPr>
          <a:lstStyle/>
          <a:p>
            <a:r>
              <a:rPr lang="en-US" b="1" dirty="0">
                <a:solidFill>
                  <a:srgbClr val="333333"/>
                </a:solidFill>
                <a:latin typeface="Open Sans"/>
              </a:rPr>
              <a:t>2001 – Face recognition is used at the Super Bowl in Tampa, Florida</a:t>
            </a:r>
            <a:endParaRPr lang="en-US" dirty="0">
              <a:solidFill>
                <a:srgbClr val="333333"/>
              </a:solidFill>
              <a:latin typeface="Open Sans"/>
            </a:endParaRPr>
          </a:p>
          <a:p>
            <a:pPr marL="0" indent="0">
              <a:buNone/>
            </a:pPr>
            <a:r>
              <a:rPr lang="en-US" dirty="0">
                <a:solidFill>
                  <a:srgbClr val="333333"/>
                </a:solidFill>
                <a:latin typeface="Open Sans"/>
              </a:rPr>
              <a:t>                               A face recognition system was installed at the Super Bowl in January 2001 in Tampa, Florida, in an attempt to identify “wanted” individuals entering the stadium. The demonstration found no “wanted” individuals but managed to misidentify as many as a dozen innocent sports fans.</a:t>
            </a:r>
          </a:p>
          <a:p>
            <a:pPr marL="0" indent="0">
              <a:buNone/>
            </a:pPr>
            <a:r>
              <a:rPr lang="en-US" b="1" dirty="0">
                <a:solidFill>
                  <a:srgbClr val="333333"/>
                </a:solidFill>
                <a:latin typeface="Open Sans"/>
              </a:rPr>
              <a:t>2011 – Biometric identification used to identify body of Osama bin Laden</a:t>
            </a:r>
            <a:endParaRPr lang="en-US" dirty="0">
              <a:solidFill>
                <a:srgbClr val="333333"/>
              </a:solidFill>
              <a:latin typeface="Open Sans"/>
            </a:endParaRPr>
          </a:p>
          <a:p>
            <a:pPr marL="0" indent="0">
              <a:buNone/>
            </a:pPr>
            <a:r>
              <a:rPr lang="en-US" dirty="0">
                <a:solidFill>
                  <a:srgbClr val="333333"/>
                </a:solidFill>
                <a:latin typeface="Open Sans"/>
              </a:rPr>
              <a:t>                              Along with DNA, the CIA used facial recognition technology to identify the remains of Osama bin Laden with 95 percent certainty.</a:t>
            </a:r>
          </a:p>
          <a:p>
            <a:r>
              <a:rPr lang="en-US" b="1" dirty="0">
                <a:solidFill>
                  <a:srgbClr val="333333"/>
                </a:solidFill>
                <a:latin typeface="Open Sans"/>
              </a:rPr>
              <a:t>2013 – Apple includes fingerprint scanners into consumer-</a:t>
            </a:r>
            <a:r>
              <a:rPr lang="en-US" b="1" dirty="0" err="1">
                <a:solidFill>
                  <a:srgbClr val="333333"/>
                </a:solidFill>
                <a:latin typeface="Open Sans"/>
              </a:rPr>
              <a:t>targed</a:t>
            </a:r>
            <a:r>
              <a:rPr lang="en-US" b="1" dirty="0">
                <a:solidFill>
                  <a:srgbClr val="333333"/>
                </a:solidFill>
                <a:latin typeface="Open Sans"/>
              </a:rPr>
              <a:t> smartphones</a:t>
            </a:r>
            <a:endParaRPr lang="en-US" dirty="0">
              <a:solidFill>
                <a:srgbClr val="333333"/>
              </a:solidFill>
              <a:latin typeface="Open Sans"/>
            </a:endParaRPr>
          </a:p>
          <a:p>
            <a:pPr marL="0" indent="0">
              <a:buNone/>
            </a:pPr>
            <a:r>
              <a:rPr lang="en-US" dirty="0">
                <a:solidFill>
                  <a:srgbClr val="333333"/>
                </a:solidFill>
                <a:latin typeface="Open Sans"/>
              </a:rPr>
              <a:t>                              Touch ID is a fingerprint recognition feature, designed and released by Apple Inc., that was made available on the iPhone 5S, the iPhone 6 and iPhone 6 Plus, the iPad Air 2, and the iPad Mini 3. Touch ID is heavily integrated into iOS devices, allowing users to unlock their device</a:t>
            </a:r>
          </a:p>
          <a:p>
            <a:pPr marL="0" indent="0">
              <a:buNone/>
            </a:pPr>
            <a:endParaRPr lang="en-US" dirty="0">
              <a:solidFill>
                <a:srgbClr val="333333"/>
              </a:solidFill>
              <a:latin typeface="Open Sans"/>
            </a:endParaRPr>
          </a:p>
          <a:p>
            <a:pPr marL="0" indent="0">
              <a:buNone/>
            </a:pPr>
            <a:endParaRPr lang="en-US" dirty="0">
              <a:solidFill>
                <a:srgbClr val="333333"/>
              </a:solidFill>
              <a:latin typeface="Open Sans"/>
            </a:endParaRPr>
          </a:p>
          <a:p>
            <a:endParaRPr lang="en-US" dirty="0"/>
          </a:p>
        </p:txBody>
      </p:sp>
    </p:spTree>
    <p:extLst>
      <p:ext uri="{BB962C8B-B14F-4D97-AF65-F5344CB8AC3E}">
        <p14:creationId xmlns:p14="http://schemas.microsoft.com/office/powerpoint/2010/main" val="3702401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4DD2D-4EC4-4473-8F78-35C193182A6C}"/>
              </a:ext>
            </a:extLst>
          </p:cNvPr>
          <p:cNvSpPr>
            <a:spLocks noGrp="1"/>
          </p:cNvSpPr>
          <p:nvPr>
            <p:ph type="title"/>
          </p:nvPr>
        </p:nvSpPr>
        <p:spPr>
          <a:xfrm>
            <a:off x="762000" y="1047748"/>
            <a:ext cx="10667998" cy="307521"/>
          </a:xfrm>
        </p:spPr>
        <p:txBody>
          <a:bodyPr>
            <a:normAutofit fontScale="90000"/>
          </a:bodyPr>
          <a:lstStyle/>
          <a:p>
            <a:r>
              <a:rPr lang="en-US" b="1" dirty="0"/>
              <a:t>The Evaluation of biometric security in present time period</a:t>
            </a:r>
            <a:br>
              <a:rPr lang="en-US" b="1" dirty="0"/>
            </a:br>
            <a:endParaRPr lang="en-US" dirty="0"/>
          </a:p>
        </p:txBody>
      </p:sp>
      <p:pic>
        <p:nvPicPr>
          <p:cNvPr id="7" name="Content Placeholder 6">
            <a:extLst>
              <a:ext uri="{FF2B5EF4-FFF2-40B4-BE49-F238E27FC236}">
                <a16:creationId xmlns:a16="http://schemas.microsoft.com/office/drawing/2014/main" id="{A7A616CE-A07B-4EEB-A01C-A1FCA227457C}"/>
              </a:ext>
            </a:extLst>
          </p:cNvPr>
          <p:cNvPicPr>
            <a:picLocks noGrp="1" noChangeAspect="1"/>
          </p:cNvPicPr>
          <p:nvPr>
            <p:ph idx="1"/>
          </p:nvPr>
        </p:nvPicPr>
        <p:blipFill>
          <a:blip r:embed="rId3"/>
          <a:stretch>
            <a:fillRect/>
          </a:stretch>
        </p:blipFill>
        <p:spPr>
          <a:xfrm>
            <a:off x="8591550" y="2062065"/>
            <a:ext cx="3388956" cy="3261049"/>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6A2B7751-7519-4BD6-A2E9-413B4D798177}"/>
              </a:ext>
            </a:extLst>
          </p:cNvPr>
          <p:cNvSpPr>
            <a:spLocks noGrp="1"/>
          </p:cNvSpPr>
          <p:nvPr>
            <p:ph type="sldNum" sz="quarter" idx="12"/>
          </p:nvPr>
        </p:nvSpPr>
        <p:spPr/>
        <p:txBody>
          <a:bodyPr/>
          <a:lstStyle/>
          <a:p>
            <a:fld id="{7AAC19ED-7CFA-4AF2-BE7E-6017F4B12C94}" type="slidenum">
              <a:rPr lang="en-US" noProof="0" smtClean="0"/>
              <a:t>25</a:t>
            </a:fld>
            <a:endParaRPr lang="en-US" noProof="0" dirty="0"/>
          </a:p>
        </p:txBody>
      </p:sp>
      <p:sp>
        <p:nvSpPr>
          <p:cNvPr id="5" name="Content Placeholder 4">
            <a:extLst>
              <a:ext uri="{FF2B5EF4-FFF2-40B4-BE49-F238E27FC236}">
                <a16:creationId xmlns:a16="http://schemas.microsoft.com/office/drawing/2014/main" id="{5D3B1AC5-D5D9-4621-9EC8-2D6E2E7F7499}"/>
              </a:ext>
            </a:extLst>
          </p:cNvPr>
          <p:cNvSpPr>
            <a:spLocks noGrp="1"/>
          </p:cNvSpPr>
          <p:nvPr>
            <p:ph sz="quarter" idx="13"/>
          </p:nvPr>
        </p:nvSpPr>
        <p:spPr/>
        <p:txBody>
          <a:bodyPr>
            <a:normAutofit fontScale="85000" lnSpcReduction="10000"/>
          </a:bodyPr>
          <a:lstStyle/>
          <a:p>
            <a:pPr marL="0" indent="0">
              <a:buNone/>
            </a:pPr>
            <a:r>
              <a:rPr lang="en-US" b="1" dirty="0"/>
              <a:t>1.      Airport Security</a:t>
            </a:r>
          </a:p>
          <a:p>
            <a:pPr marL="0" indent="0">
              <a:buNone/>
            </a:pPr>
            <a:r>
              <a:rPr lang="en-US" dirty="0"/>
              <a:t>Biometric technology has been in airports for some time. The goal is to make travel through airports as unobtrusive as possible shared by airports around the world. The use of biometric technology to verify the identity of passengers has been used at some major airports around the world for many years, and the use of the technology is now becoming more widespread.</a:t>
            </a:r>
          </a:p>
          <a:p>
            <a:pPr marL="0" indent="0">
              <a:buNone/>
            </a:pPr>
            <a:r>
              <a:rPr lang="en-US" dirty="0"/>
              <a:t>2.Bank</a:t>
            </a:r>
          </a:p>
          <a:p>
            <a:pPr marL="0" indent="0">
              <a:buNone/>
            </a:pPr>
            <a:r>
              <a:rPr lang="en-US" dirty="0"/>
              <a:t>Bank customers are tired of the need to prove their identity - however, without it, the threat of identity theft will continue to rise. Therefore, there is a need for biometric security systems for banks. Many banks with mobile applications allow user authentication via biometrics such as facial recognition, fingerprint scanning and voice verification. Other banks use a combination of these biometrics; Multi-factor recognition, when combined with biometrics, can create almost impossible security.</a:t>
            </a:r>
          </a:p>
          <a:p>
            <a:pPr marL="0" indent="0">
              <a:buNone/>
            </a:pPr>
            <a:endParaRPr lang="en-US" dirty="0"/>
          </a:p>
        </p:txBody>
      </p:sp>
    </p:spTree>
    <p:extLst>
      <p:ext uri="{BB962C8B-B14F-4D97-AF65-F5344CB8AC3E}">
        <p14:creationId xmlns:p14="http://schemas.microsoft.com/office/powerpoint/2010/main" val="302097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6F487-AB46-427C-A512-08FCD7D077F7}"/>
              </a:ext>
            </a:extLst>
          </p:cNvPr>
          <p:cNvSpPr>
            <a:spLocks noGrp="1"/>
          </p:cNvSpPr>
          <p:nvPr>
            <p:ph type="title"/>
          </p:nvPr>
        </p:nvSpPr>
        <p:spPr>
          <a:xfrm>
            <a:off x="211585" y="532464"/>
            <a:ext cx="10667998" cy="1002422"/>
          </a:xfrm>
        </p:spPr>
        <p:txBody>
          <a:bodyPr>
            <a:normAutofit fontScale="90000"/>
          </a:bodyPr>
          <a:lstStyle/>
          <a:p>
            <a:r>
              <a:rPr lang="en-US" sz="4800" b="1" dirty="0"/>
              <a:t>The Evaluation of biometric security in present time period</a:t>
            </a:r>
            <a:br>
              <a:rPr lang="en-US" sz="4800" b="1" dirty="0"/>
            </a:br>
            <a:endParaRPr lang="en-US" dirty="0"/>
          </a:p>
        </p:txBody>
      </p:sp>
      <p:pic>
        <p:nvPicPr>
          <p:cNvPr id="7" name="Content Placeholder 6">
            <a:extLst>
              <a:ext uri="{FF2B5EF4-FFF2-40B4-BE49-F238E27FC236}">
                <a16:creationId xmlns:a16="http://schemas.microsoft.com/office/drawing/2014/main" id="{8DD4B007-1591-4C32-B65B-B63250B6D684}"/>
              </a:ext>
            </a:extLst>
          </p:cNvPr>
          <p:cNvPicPr>
            <a:picLocks noGrp="1" noChangeAspect="1"/>
          </p:cNvPicPr>
          <p:nvPr>
            <p:ph idx="1"/>
          </p:nvPr>
        </p:nvPicPr>
        <p:blipFill>
          <a:blip r:embed="rId2"/>
          <a:stretch>
            <a:fillRect/>
          </a:stretch>
        </p:blipFill>
        <p:spPr>
          <a:xfrm>
            <a:off x="8591550" y="2244012"/>
            <a:ext cx="3451774" cy="3079102"/>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7EE60AC7-17DB-4EFF-B762-FB455EAAA133}"/>
              </a:ext>
            </a:extLst>
          </p:cNvPr>
          <p:cNvSpPr>
            <a:spLocks noGrp="1"/>
          </p:cNvSpPr>
          <p:nvPr>
            <p:ph type="sldNum" sz="quarter" idx="12"/>
          </p:nvPr>
        </p:nvSpPr>
        <p:spPr/>
        <p:txBody>
          <a:bodyPr/>
          <a:lstStyle/>
          <a:p>
            <a:fld id="{7AAC19ED-7CFA-4AF2-BE7E-6017F4B12C94}" type="slidenum">
              <a:rPr lang="en-US" noProof="0" smtClean="0"/>
              <a:t>26</a:t>
            </a:fld>
            <a:endParaRPr lang="en-US" noProof="0" dirty="0"/>
          </a:p>
        </p:txBody>
      </p:sp>
      <p:sp>
        <p:nvSpPr>
          <p:cNvPr id="5" name="Content Placeholder 4">
            <a:extLst>
              <a:ext uri="{FF2B5EF4-FFF2-40B4-BE49-F238E27FC236}">
                <a16:creationId xmlns:a16="http://schemas.microsoft.com/office/drawing/2014/main" id="{2C8AB82C-2078-4842-8B3E-B317B8EFFE15}"/>
              </a:ext>
            </a:extLst>
          </p:cNvPr>
          <p:cNvSpPr>
            <a:spLocks noGrp="1"/>
          </p:cNvSpPr>
          <p:nvPr>
            <p:ph sz="quarter" idx="13"/>
          </p:nvPr>
        </p:nvSpPr>
        <p:spPr/>
        <p:txBody>
          <a:bodyPr>
            <a:normAutofit fontScale="92500" lnSpcReduction="10000"/>
          </a:bodyPr>
          <a:lstStyle/>
          <a:p>
            <a:r>
              <a:rPr lang="en-US" dirty="0"/>
              <a:t>3. Mobile access and authentication</a:t>
            </a:r>
          </a:p>
          <a:p>
            <a:pPr marL="0" indent="0">
              <a:buNone/>
            </a:pPr>
            <a:r>
              <a:rPr lang="en-US" dirty="0"/>
              <a:t>                        One of the most common applications of biometric technology is smartphone security. Apple, which first introduced the Touch ID solution - using fingerprint recognition technology - has since developed mobile phone security to use a number of biometric technologies, including face recognition, iris recognition and voice recognition.</a:t>
            </a:r>
          </a:p>
          <a:p>
            <a:pPr marL="0" indent="0">
              <a:buNone/>
            </a:pPr>
            <a:r>
              <a:rPr lang="en-US" dirty="0"/>
              <a:t>4. Home Assistants</a:t>
            </a:r>
          </a:p>
          <a:p>
            <a:pPr marL="0" indent="0">
              <a:buNone/>
            </a:pPr>
            <a:r>
              <a:rPr lang="en-US" dirty="0"/>
              <a:t>                     Every one familiar with Google Home, Alexa and Siri is already accustomed to using voice recognition as a biometric identifier. Google Assistant is compatible with a wide range of IoT (Internet of Things) devices, including lights, door locks, security cameras, security lights, and more that empower the assistant on Google Home and Android devices.</a:t>
            </a:r>
          </a:p>
        </p:txBody>
      </p:sp>
    </p:spTree>
    <p:extLst>
      <p:ext uri="{BB962C8B-B14F-4D97-AF65-F5344CB8AC3E}">
        <p14:creationId xmlns:p14="http://schemas.microsoft.com/office/powerpoint/2010/main" val="3129366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441FA-E4ED-4EB4-AF6F-B07ABBBB0B94}"/>
              </a:ext>
            </a:extLst>
          </p:cNvPr>
          <p:cNvSpPr>
            <a:spLocks noGrp="1"/>
          </p:cNvSpPr>
          <p:nvPr>
            <p:ph type="title"/>
          </p:nvPr>
        </p:nvSpPr>
        <p:spPr>
          <a:xfrm>
            <a:off x="398016" y="699078"/>
            <a:ext cx="10667998" cy="1002422"/>
          </a:xfrm>
        </p:spPr>
        <p:txBody>
          <a:bodyPr>
            <a:normAutofit fontScale="90000"/>
          </a:bodyPr>
          <a:lstStyle/>
          <a:p>
            <a:r>
              <a:rPr lang="en-US" sz="4400" b="1" dirty="0"/>
              <a:t>The Evaluation of biometric security in present time period</a:t>
            </a:r>
            <a:br>
              <a:rPr lang="en-US" sz="4400" b="1" dirty="0"/>
            </a:br>
            <a:endParaRPr lang="en-US" dirty="0"/>
          </a:p>
        </p:txBody>
      </p:sp>
      <p:pic>
        <p:nvPicPr>
          <p:cNvPr id="7" name="Content Placeholder 6">
            <a:extLst>
              <a:ext uri="{FF2B5EF4-FFF2-40B4-BE49-F238E27FC236}">
                <a16:creationId xmlns:a16="http://schemas.microsoft.com/office/drawing/2014/main" id="{DF2F2D1D-7173-4C8A-852B-7D40A24D77E1}"/>
              </a:ext>
            </a:extLst>
          </p:cNvPr>
          <p:cNvPicPr>
            <a:picLocks noGrp="1" noChangeAspect="1"/>
          </p:cNvPicPr>
          <p:nvPr>
            <p:ph idx="1"/>
          </p:nvPr>
        </p:nvPicPr>
        <p:blipFill>
          <a:blip r:embed="rId2"/>
          <a:stretch>
            <a:fillRect/>
          </a:stretch>
        </p:blipFill>
        <p:spPr>
          <a:xfrm>
            <a:off x="8481527" y="2236354"/>
            <a:ext cx="3302484" cy="3039042"/>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F99409EE-291F-444D-8324-7E58E63980B7}"/>
              </a:ext>
            </a:extLst>
          </p:cNvPr>
          <p:cNvSpPr>
            <a:spLocks noGrp="1"/>
          </p:cNvSpPr>
          <p:nvPr>
            <p:ph type="sldNum" sz="quarter" idx="12"/>
          </p:nvPr>
        </p:nvSpPr>
        <p:spPr/>
        <p:txBody>
          <a:bodyPr/>
          <a:lstStyle/>
          <a:p>
            <a:fld id="{7AAC19ED-7CFA-4AF2-BE7E-6017F4B12C94}" type="slidenum">
              <a:rPr lang="en-US" noProof="0" smtClean="0"/>
              <a:t>27</a:t>
            </a:fld>
            <a:endParaRPr lang="en-US" noProof="0" dirty="0"/>
          </a:p>
        </p:txBody>
      </p:sp>
      <p:sp>
        <p:nvSpPr>
          <p:cNvPr id="5" name="Content Placeholder 4">
            <a:extLst>
              <a:ext uri="{FF2B5EF4-FFF2-40B4-BE49-F238E27FC236}">
                <a16:creationId xmlns:a16="http://schemas.microsoft.com/office/drawing/2014/main" id="{6F7D786F-226C-4770-A1B8-8A99A02B06D4}"/>
              </a:ext>
            </a:extLst>
          </p:cNvPr>
          <p:cNvSpPr>
            <a:spLocks noGrp="1"/>
          </p:cNvSpPr>
          <p:nvPr>
            <p:ph sz="quarter" idx="13"/>
          </p:nvPr>
        </p:nvSpPr>
        <p:spPr/>
        <p:txBody>
          <a:bodyPr>
            <a:normAutofit/>
          </a:bodyPr>
          <a:lstStyle/>
          <a:p>
            <a:pPr marL="0" indent="0">
              <a:buNone/>
            </a:pPr>
            <a:r>
              <a:rPr lang="en-US" dirty="0"/>
              <a:t>5.Cash protection</a:t>
            </a:r>
          </a:p>
          <a:p>
            <a:pPr marL="0" indent="0">
              <a:buNone/>
            </a:pPr>
            <a:r>
              <a:rPr lang="en-US" dirty="0"/>
              <a:t>                  We mentioned how biometrics is used by banks; However, there is another financial application: biometric tariff protection. This technology has been integrated during transaction authentication processes and, now, mostly involves fingerprint scans.</a:t>
            </a:r>
          </a:p>
          <a:p>
            <a:pPr marL="0" indent="0">
              <a:buNone/>
            </a:pPr>
            <a:r>
              <a:rPr lang="en-US" dirty="0"/>
              <a:t>6.Home security</a:t>
            </a:r>
          </a:p>
          <a:p>
            <a:pPr marL="0" indent="0">
              <a:buNone/>
            </a:pPr>
            <a:r>
              <a:rPr lang="en-US" dirty="0"/>
              <a:t>                   Biometric technology allows a person to enter a home once its scanning unit has verified their identity. Access to office buildings, entire homes or specific rooms can be controlled by biometrics. Biometric locks deny the need for a key, which is instead activated by a fingerprint swipe.</a:t>
            </a:r>
          </a:p>
        </p:txBody>
      </p:sp>
    </p:spTree>
    <p:extLst>
      <p:ext uri="{BB962C8B-B14F-4D97-AF65-F5344CB8AC3E}">
        <p14:creationId xmlns:p14="http://schemas.microsoft.com/office/powerpoint/2010/main" val="544205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85DE17-AE69-40F7-AF29-A270CFF9877E}"/>
              </a:ext>
            </a:extLst>
          </p:cNvPr>
          <p:cNvSpPr>
            <a:spLocks noGrp="1"/>
          </p:cNvSpPr>
          <p:nvPr>
            <p:ph type="title"/>
          </p:nvPr>
        </p:nvSpPr>
        <p:spPr>
          <a:xfrm>
            <a:off x="7260253" y="1637612"/>
            <a:ext cx="4641006" cy="2397608"/>
          </a:xfrm>
        </p:spPr>
        <p:txBody>
          <a:bodyPr/>
          <a:lstStyle/>
          <a:p>
            <a:r>
              <a:rPr lang="en-US" dirty="0"/>
              <a:t>THE FUTURE OF BIOMETRIC SECURITY</a:t>
            </a:r>
          </a:p>
        </p:txBody>
      </p:sp>
      <p:pic>
        <p:nvPicPr>
          <p:cNvPr id="9" name="Content Placeholder 8">
            <a:extLst>
              <a:ext uri="{FF2B5EF4-FFF2-40B4-BE49-F238E27FC236}">
                <a16:creationId xmlns:a16="http://schemas.microsoft.com/office/drawing/2014/main" id="{794510A8-D3EA-4E19-85B0-49B318F451DB}"/>
              </a:ext>
            </a:extLst>
          </p:cNvPr>
          <p:cNvPicPr>
            <a:picLocks noGrp="1" noChangeAspect="1"/>
          </p:cNvPicPr>
          <p:nvPr>
            <p:ph sz="quarter" idx="13"/>
          </p:nvPr>
        </p:nvPicPr>
        <p:blipFill>
          <a:blip r:embed="rId2"/>
          <a:stretch>
            <a:fillRect/>
          </a:stretch>
        </p:blipFill>
        <p:spPr>
          <a:xfrm>
            <a:off x="0" y="0"/>
            <a:ext cx="6897950" cy="5672832"/>
          </a:xfrm>
        </p:spPr>
      </p:pic>
    </p:spTree>
    <p:extLst>
      <p:ext uri="{BB962C8B-B14F-4D97-AF65-F5344CB8AC3E}">
        <p14:creationId xmlns:p14="http://schemas.microsoft.com/office/powerpoint/2010/main" val="1959785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E6200-BBC3-43BA-8D29-6FC307BA773B}"/>
              </a:ext>
            </a:extLst>
          </p:cNvPr>
          <p:cNvSpPr>
            <a:spLocks noGrp="1"/>
          </p:cNvSpPr>
          <p:nvPr>
            <p:ph type="title"/>
          </p:nvPr>
        </p:nvSpPr>
        <p:spPr>
          <a:xfrm>
            <a:off x="69541" y="268530"/>
            <a:ext cx="10667998" cy="1002422"/>
          </a:xfrm>
        </p:spPr>
        <p:txBody>
          <a:bodyPr>
            <a:normAutofit fontScale="90000"/>
          </a:bodyPr>
          <a:lstStyle/>
          <a:p>
            <a:r>
              <a:rPr lang="en-US" dirty="0"/>
              <a:t>THE FUTURE OF BIOMETRIC SECURITY</a:t>
            </a:r>
          </a:p>
        </p:txBody>
      </p:sp>
      <p:pic>
        <p:nvPicPr>
          <p:cNvPr id="7" name="Content Placeholder 6">
            <a:extLst>
              <a:ext uri="{FF2B5EF4-FFF2-40B4-BE49-F238E27FC236}">
                <a16:creationId xmlns:a16="http://schemas.microsoft.com/office/drawing/2014/main" id="{19A20792-D478-45B0-9788-B20DE0B3F7D0}"/>
              </a:ext>
            </a:extLst>
          </p:cNvPr>
          <p:cNvPicPr>
            <a:picLocks noGrp="1" noChangeAspect="1"/>
          </p:cNvPicPr>
          <p:nvPr>
            <p:ph idx="1"/>
          </p:nvPr>
        </p:nvPicPr>
        <p:blipFill>
          <a:blip r:embed="rId2"/>
          <a:stretch>
            <a:fillRect/>
          </a:stretch>
        </p:blipFill>
        <p:spPr>
          <a:xfrm>
            <a:off x="8434874" y="1791477"/>
            <a:ext cx="3573624" cy="3498979"/>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5452A8B6-E0D8-4FAB-9A09-89852B90DE4E}"/>
              </a:ext>
            </a:extLst>
          </p:cNvPr>
          <p:cNvSpPr>
            <a:spLocks noGrp="1"/>
          </p:cNvSpPr>
          <p:nvPr>
            <p:ph type="sldNum" sz="quarter" idx="12"/>
          </p:nvPr>
        </p:nvSpPr>
        <p:spPr/>
        <p:txBody>
          <a:bodyPr/>
          <a:lstStyle/>
          <a:p>
            <a:fld id="{7AAC19ED-7CFA-4AF2-BE7E-6017F4B12C94}" type="slidenum">
              <a:rPr lang="en-US" noProof="0" smtClean="0"/>
              <a:t>29</a:t>
            </a:fld>
            <a:endParaRPr lang="en-US" noProof="0" dirty="0"/>
          </a:p>
        </p:txBody>
      </p:sp>
      <p:sp>
        <p:nvSpPr>
          <p:cNvPr id="5" name="Content Placeholder 4">
            <a:extLst>
              <a:ext uri="{FF2B5EF4-FFF2-40B4-BE49-F238E27FC236}">
                <a16:creationId xmlns:a16="http://schemas.microsoft.com/office/drawing/2014/main" id="{CF70C996-6C0E-493B-8A6B-AB23640B1A0C}"/>
              </a:ext>
            </a:extLst>
          </p:cNvPr>
          <p:cNvSpPr>
            <a:spLocks noGrp="1"/>
          </p:cNvSpPr>
          <p:nvPr>
            <p:ph sz="quarter" idx="13"/>
          </p:nvPr>
        </p:nvSpPr>
        <p:spPr>
          <a:xfrm>
            <a:off x="513424" y="1534886"/>
            <a:ext cx="7829550" cy="4275365"/>
          </a:xfrm>
        </p:spPr>
        <p:txBody>
          <a:bodyPr>
            <a:normAutofit fontScale="77500" lnSpcReduction="20000"/>
          </a:bodyPr>
          <a:lstStyle/>
          <a:p>
            <a:r>
              <a:rPr lang="en-US" dirty="0"/>
              <a:t>i strongly believe that biometrics are the future of e-security systems,  lots of institutions are joining biometrics by the day.  Even the Windows 10 OS has incorporated a biometric security platform. Biometrics are also used in stadiums, airports, and banks across the world.</a:t>
            </a:r>
          </a:p>
          <a:p>
            <a:r>
              <a:rPr lang="en-US" dirty="0"/>
              <a:t>Government agencies and law enforcement have also migrated to biometric systems – therefore, it is very likely that even more organizations will follow suit in the near future.</a:t>
            </a:r>
          </a:p>
          <a:p>
            <a:r>
              <a:rPr lang="en-US" dirty="0"/>
              <a:t>While biometric security systems are not fool-proof, they are still faster, more cost-efficient (in the long run), and more accurate than traditional security methods.</a:t>
            </a:r>
          </a:p>
          <a:p>
            <a:r>
              <a:rPr lang="en-US" dirty="0"/>
              <a:t>Many biometric services are currently under development and testing. However, in a few years, these biometric technologies will be introduced everywhere. Plastic cards will soon fade into the background and fingerprint scanning will become a standard daily activity.</a:t>
            </a:r>
          </a:p>
          <a:p>
            <a:r>
              <a:rPr lang="en-US" dirty="0"/>
              <a:t>From monitoring your heart rate to fitting chips under your skin, as well as scanning intraocular vessels, tests are underway on the shape of your ear canals and more.</a:t>
            </a:r>
          </a:p>
        </p:txBody>
      </p:sp>
    </p:spTree>
    <p:extLst>
      <p:ext uri="{BB962C8B-B14F-4D97-AF65-F5344CB8AC3E}">
        <p14:creationId xmlns:p14="http://schemas.microsoft.com/office/powerpoint/2010/main" val="2381866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3A951-556A-4302-89E8-FFE5293F87DC}"/>
              </a:ext>
            </a:extLst>
          </p:cNvPr>
          <p:cNvSpPr>
            <a:spLocks noGrp="1"/>
          </p:cNvSpPr>
          <p:nvPr>
            <p:ph type="title"/>
          </p:nvPr>
        </p:nvSpPr>
        <p:spPr/>
        <p:txBody>
          <a:bodyPr/>
          <a:lstStyle/>
          <a:p>
            <a:r>
              <a:rPr lang="en-US" dirty="0"/>
              <a:t>Abstract</a:t>
            </a:r>
          </a:p>
        </p:txBody>
      </p:sp>
      <p:sp>
        <p:nvSpPr>
          <p:cNvPr id="4" name="Slide Number Placeholder 3">
            <a:extLst>
              <a:ext uri="{FF2B5EF4-FFF2-40B4-BE49-F238E27FC236}">
                <a16:creationId xmlns:a16="http://schemas.microsoft.com/office/drawing/2014/main" id="{0295F1C2-68A8-459D-B078-519F27C6B0F4}"/>
              </a:ext>
            </a:extLst>
          </p:cNvPr>
          <p:cNvSpPr>
            <a:spLocks noGrp="1"/>
          </p:cNvSpPr>
          <p:nvPr>
            <p:ph type="sldNum" sz="quarter" idx="12"/>
          </p:nvPr>
        </p:nvSpPr>
        <p:spPr/>
        <p:txBody>
          <a:bodyPr/>
          <a:lstStyle/>
          <a:p>
            <a:fld id="{7AAC19ED-7CFA-4AF2-BE7E-6017F4B12C94}" type="slidenum">
              <a:rPr lang="en-US" noProof="0" smtClean="0"/>
              <a:t>3</a:t>
            </a:fld>
            <a:endParaRPr lang="en-US" noProof="0" dirty="0"/>
          </a:p>
        </p:txBody>
      </p:sp>
      <p:sp>
        <p:nvSpPr>
          <p:cNvPr id="5" name="Content Placeholder 4">
            <a:extLst>
              <a:ext uri="{FF2B5EF4-FFF2-40B4-BE49-F238E27FC236}">
                <a16:creationId xmlns:a16="http://schemas.microsoft.com/office/drawing/2014/main" id="{FC1C9A5F-0FCC-44AD-8651-894DFA3394C8}"/>
              </a:ext>
            </a:extLst>
          </p:cNvPr>
          <p:cNvSpPr>
            <a:spLocks noGrp="1"/>
          </p:cNvSpPr>
          <p:nvPr>
            <p:ph sz="quarter" idx="13"/>
          </p:nvPr>
        </p:nvSpPr>
        <p:spPr>
          <a:xfrm>
            <a:off x="762000" y="1534886"/>
            <a:ext cx="10733314" cy="4275365"/>
          </a:xfrm>
        </p:spPr>
        <p:txBody>
          <a:bodyPr/>
          <a:lstStyle/>
          <a:p>
            <a:r>
              <a:rPr lang="en-US" dirty="0"/>
              <a:t>Biometrics is the use of biological traits or behavioral traits to verify a person's identity. Biometric authentication is becoming increasingly popular as a reliable alternative to password-based security systems. It describes, how biometric technologies works and  also discuss their benefits and risks when used in biometric security system. This article discusses the biometric system and its functions. Various biometric technologies are also discussed and compared. This Assignment describes the history of biometric security system, At what period did it start, What kind of evolution is there in each period. It also describes a detailed description of the new technology and it’s functions. This assignment discussed the benefits of biometric invention during this period.</a:t>
            </a:r>
          </a:p>
        </p:txBody>
      </p:sp>
    </p:spTree>
    <p:extLst>
      <p:ext uri="{BB962C8B-B14F-4D97-AF65-F5344CB8AC3E}">
        <p14:creationId xmlns:p14="http://schemas.microsoft.com/office/powerpoint/2010/main" val="1494603465"/>
      </p:ext>
    </p:extLst>
  </p:cSld>
  <p:clrMapOvr>
    <a:masterClrMapping/>
  </p:clrMapOvr>
  <mc:AlternateContent xmlns:mc="http://schemas.openxmlformats.org/markup-compatibility/2006" xmlns:p14="http://schemas.microsoft.com/office/powerpoint/2010/main">
    <mc:Choice Requires="p14">
      <p:transition spd="slow" p14:dur="2000" advTm="66190"/>
    </mc:Choice>
    <mc:Fallback xmlns="">
      <p:transition spd="slow" advTm="6619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6BC82-8A1A-4C2E-B6BB-B5F62D94114F}"/>
              </a:ext>
            </a:extLst>
          </p:cNvPr>
          <p:cNvSpPr>
            <a:spLocks noGrp="1"/>
          </p:cNvSpPr>
          <p:nvPr>
            <p:ph type="title"/>
          </p:nvPr>
        </p:nvSpPr>
        <p:spPr/>
        <p:txBody>
          <a:bodyPr/>
          <a:lstStyle/>
          <a:p>
            <a:r>
              <a:rPr lang="en-US" dirty="0"/>
              <a:t>Banking's biometric future</a:t>
            </a:r>
          </a:p>
        </p:txBody>
      </p:sp>
      <p:pic>
        <p:nvPicPr>
          <p:cNvPr id="7" name="Content Placeholder 6">
            <a:extLst>
              <a:ext uri="{FF2B5EF4-FFF2-40B4-BE49-F238E27FC236}">
                <a16:creationId xmlns:a16="http://schemas.microsoft.com/office/drawing/2014/main" id="{3554FF04-BD3D-46D8-92EB-AAF4510EB285}"/>
              </a:ext>
            </a:extLst>
          </p:cNvPr>
          <p:cNvPicPr>
            <a:picLocks noGrp="1" noChangeAspect="1"/>
          </p:cNvPicPr>
          <p:nvPr>
            <p:ph idx="1"/>
          </p:nvPr>
        </p:nvPicPr>
        <p:blipFill>
          <a:blip r:embed="rId2"/>
          <a:stretch>
            <a:fillRect/>
          </a:stretch>
        </p:blipFill>
        <p:spPr>
          <a:xfrm>
            <a:off x="8591550" y="1870787"/>
            <a:ext cx="3444940" cy="3452327"/>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9F97BDAE-B262-4641-8D25-163E3EBC87E6}"/>
              </a:ext>
            </a:extLst>
          </p:cNvPr>
          <p:cNvSpPr>
            <a:spLocks noGrp="1"/>
          </p:cNvSpPr>
          <p:nvPr>
            <p:ph type="sldNum" sz="quarter" idx="12"/>
          </p:nvPr>
        </p:nvSpPr>
        <p:spPr/>
        <p:txBody>
          <a:bodyPr/>
          <a:lstStyle/>
          <a:p>
            <a:fld id="{7AAC19ED-7CFA-4AF2-BE7E-6017F4B12C94}" type="slidenum">
              <a:rPr lang="en-US" noProof="0" smtClean="0"/>
              <a:t>30</a:t>
            </a:fld>
            <a:endParaRPr lang="en-US" noProof="0" dirty="0"/>
          </a:p>
        </p:txBody>
      </p:sp>
      <p:sp>
        <p:nvSpPr>
          <p:cNvPr id="5" name="Content Placeholder 4">
            <a:extLst>
              <a:ext uri="{FF2B5EF4-FFF2-40B4-BE49-F238E27FC236}">
                <a16:creationId xmlns:a16="http://schemas.microsoft.com/office/drawing/2014/main" id="{DFA70830-694B-44AE-AE52-F44FAA1122AE}"/>
              </a:ext>
            </a:extLst>
          </p:cNvPr>
          <p:cNvSpPr>
            <a:spLocks noGrp="1"/>
          </p:cNvSpPr>
          <p:nvPr>
            <p:ph sz="quarter" idx="13"/>
          </p:nvPr>
        </p:nvSpPr>
        <p:spPr>
          <a:xfrm>
            <a:off x="485192" y="1534886"/>
            <a:ext cx="8106358" cy="4275365"/>
          </a:xfrm>
        </p:spPr>
        <p:txBody>
          <a:bodyPr>
            <a:normAutofit fontScale="92500" lnSpcReduction="20000"/>
          </a:bodyPr>
          <a:lstStyle/>
          <a:p>
            <a:r>
              <a:rPr lang="en-US" dirty="0"/>
              <a:t>Biometric technology will soon be the norm in the banking industry. According to Acuity Market Intelligence 1, physical credentials such as money and bank cards will disappear in the next decade or 'virtual credentials' - iris, voice, finger nerve - will last until 2030. By 2025, </a:t>
            </a:r>
            <a:r>
              <a:rPr lang="en-US" dirty="0" err="1"/>
              <a:t>Aquity</a:t>
            </a:r>
            <a:r>
              <a:rPr lang="en-US" dirty="0"/>
              <a:t> predicts that quality authentication for trillions of transactions is biometric. </a:t>
            </a:r>
          </a:p>
          <a:p>
            <a:r>
              <a:rPr lang="en-US" dirty="0"/>
              <a:t>Overall, while the public recognizes that data security is increasingly important, they are concerned that passwords and PINs are not evidence of fraud - and that biometrics responds by providing a quick, easy, and secure authentication process.</a:t>
            </a:r>
          </a:p>
          <a:p>
            <a:r>
              <a:rPr lang="en-US" dirty="0"/>
              <a:t> More specifically, the adoption of biometric technology is accelerated by the transition from external aspect recognition to internal (e.g., voice to neural recognition), which provides a highly streamlined and interesting customer experience.</a:t>
            </a:r>
          </a:p>
        </p:txBody>
      </p:sp>
    </p:spTree>
    <p:extLst>
      <p:ext uri="{BB962C8B-B14F-4D97-AF65-F5344CB8AC3E}">
        <p14:creationId xmlns:p14="http://schemas.microsoft.com/office/powerpoint/2010/main" val="32875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53DFF-1613-4914-B210-1A2C8F6E2C5B}"/>
              </a:ext>
            </a:extLst>
          </p:cNvPr>
          <p:cNvSpPr>
            <a:spLocks noGrp="1"/>
          </p:cNvSpPr>
          <p:nvPr>
            <p:ph type="title"/>
          </p:nvPr>
        </p:nvSpPr>
        <p:spPr/>
        <p:txBody>
          <a:bodyPr>
            <a:normAutofit fontScale="90000"/>
          </a:bodyPr>
          <a:lstStyle/>
          <a:p>
            <a:r>
              <a:rPr lang="en-US" dirty="0"/>
              <a:t>The role of biometrics in cloud computing in the future</a:t>
            </a:r>
          </a:p>
        </p:txBody>
      </p:sp>
      <p:pic>
        <p:nvPicPr>
          <p:cNvPr id="7" name="Content Placeholder 6">
            <a:extLst>
              <a:ext uri="{FF2B5EF4-FFF2-40B4-BE49-F238E27FC236}">
                <a16:creationId xmlns:a16="http://schemas.microsoft.com/office/drawing/2014/main" id="{9549A557-02F1-4EAD-825D-FD3AB792FB08}"/>
              </a:ext>
            </a:extLst>
          </p:cNvPr>
          <p:cNvPicPr>
            <a:picLocks noGrp="1" noChangeAspect="1"/>
          </p:cNvPicPr>
          <p:nvPr>
            <p:ph idx="1"/>
          </p:nvPr>
        </p:nvPicPr>
        <p:blipFill>
          <a:blip r:embed="rId2"/>
          <a:stretch>
            <a:fillRect/>
          </a:stretch>
        </p:blipFill>
        <p:spPr>
          <a:xfrm>
            <a:off x="8848725" y="2024743"/>
            <a:ext cx="3085128" cy="3041779"/>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760D40AB-2B67-4978-A9EA-2C679C75986E}"/>
              </a:ext>
            </a:extLst>
          </p:cNvPr>
          <p:cNvSpPr>
            <a:spLocks noGrp="1"/>
          </p:cNvSpPr>
          <p:nvPr>
            <p:ph type="sldNum" sz="quarter" idx="12"/>
          </p:nvPr>
        </p:nvSpPr>
        <p:spPr/>
        <p:txBody>
          <a:bodyPr/>
          <a:lstStyle/>
          <a:p>
            <a:fld id="{7AAC19ED-7CFA-4AF2-BE7E-6017F4B12C94}" type="slidenum">
              <a:rPr lang="en-US" noProof="0" smtClean="0"/>
              <a:t>31</a:t>
            </a:fld>
            <a:endParaRPr lang="en-US" noProof="0" dirty="0"/>
          </a:p>
        </p:txBody>
      </p:sp>
      <p:sp>
        <p:nvSpPr>
          <p:cNvPr id="5" name="Content Placeholder 4">
            <a:extLst>
              <a:ext uri="{FF2B5EF4-FFF2-40B4-BE49-F238E27FC236}">
                <a16:creationId xmlns:a16="http://schemas.microsoft.com/office/drawing/2014/main" id="{07267ECB-3330-480E-BA8D-35AB49D4CEC4}"/>
              </a:ext>
            </a:extLst>
          </p:cNvPr>
          <p:cNvSpPr>
            <a:spLocks noGrp="1"/>
          </p:cNvSpPr>
          <p:nvPr>
            <p:ph sz="quarter" idx="13"/>
          </p:nvPr>
        </p:nvSpPr>
        <p:spPr/>
        <p:txBody>
          <a:bodyPr>
            <a:normAutofit fontScale="92500" lnSpcReduction="20000"/>
          </a:bodyPr>
          <a:lstStyle/>
          <a:p>
            <a:r>
              <a:rPr lang="en-US" dirty="0"/>
              <a:t>Cloud computing has become a new nature for most businesses. Nowadays, businesses of every size and industry use different cloud computing applications.</a:t>
            </a:r>
          </a:p>
          <a:p>
            <a:r>
              <a:rPr lang="en-US" dirty="0"/>
              <a:t>Cloud computing solutions have many advantages such as more time, mobility, and reduced cost, but one of the biggest challenges to this technology is security.  has the potential to take cloud computing to the next level, improving the overall security of the cloud operating system.</a:t>
            </a:r>
          </a:p>
          <a:p>
            <a:r>
              <a:rPr lang="en-US" dirty="0"/>
              <a:t>One of the main reasons why biometric authentication is so successful is that it uses unique human characteristics for each person. Properties such as fingerprints and facial recognition are used in biometric authentication</a:t>
            </a:r>
          </a:p>
          <a:p>
            <a:r>
              <a:rPr lang="en-US" dirty="0"/>
              <a:t>Biometric concept started with fingerprints and then with the advancement of technology you should know that facial recognition will also become a part of biometric authentication</a:t>
            </a:r>
          </a:p>
        </p:txBody>
      </p:sp>
    </p:spTree>
    <p:extLst>
      <p:ext uri="{BB962C8B-B14F-4D97-AF65-F5344CB8AC3E}">
        <p14:creationId xmlns:p14="http://schemas.microsoft.com/office/powerpoint/2010/main" val="2417940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1ECC0-DA63-4E92-A8DB-184024FB8BEB}"/>
              </a:ext>
            </a:extLst>
          </p:cNvPr>
          <p:cNvSpPr>
            <a:spLocks noGrp="1"/>
          </p:cNvSpPr>
          <p:nvPr>
            <p:ph type="title"/>
          </p:nvPr>
        </p:nvSpPr>
        <p:spPr/>
        <p:txBody>
          <a:bodyPr>
            <a:normAutofit fontScale="90000"/>
          </a:bodyPr>
          <a:lstStyle/>
          <a:p>
            <a:r>
              <a:rPr lang="en-US" dirty="0"/>
              <a:t>The role of biometrics in cloud computing in the future</a:t>
            </a:r>
          </a:p>
        </p:txBody>
      </p:sp>
      <p:pic>
        <p:nvPicPr>
          <p:cNvPr id="7" name="Content Placeholder 6">
            <a:extLst>
              <a:ext uri="{FF2B5EF4-FFF2-40B4-BE49-F238E27FC236}">
                <a16:creationId xmlns:a16="http://schemas.microsoft.com/office/drawing/2014/main" id="{0B88CE34-B9AC-4869-9765-6E1876AC4568}"/>
              </a:ext>
            </a:extLst>
          </p:cNvPr>
          <p:cNvPicPr>
            <a:picLocks noGrp="1" noChangeAspect="1"/>
          </p:cNvPicPr>
          <p:nvPr>
            <p:ph idx="1"/>
          </p:nvPr>
        </p:nvPicPr>
        <p:blipFill>
          <a:blip r:embed="rId2"/>
          <a:stretch>
            <a:fillRect/>
          </a:stretch>
        </p:blipFill>
        <p:spPr>
          <a:xfrm>
            <a:off x="8432931" y="2202024"/>
            <a:ext cx="3482262" cy="2967134"/>
          </a:xfrm>
        </p:spPr>
      </p:pic>
      <p:sp>
        <p:nvSpPr>
          <p:cNvPr id="4" name="Slide Number Placeholder 3">
            <a:extLst>
              <a:ext uri="{FF2B5EF4-FFF2-40B4-BE49-F238E27FC236}">
                <a16:creationId xmlns:a16="http://schemas.microsoft.com/office/drawing/2014/main" id="{3D51B9A9-4BD6-4490-A03B-CD9DC7C42FAF}"/>
              </a:ext>
            </a:extLst>
          </p:cNvPr>
          <p:cNvSpPr>
            <a:spLocks noGrp="1"/>
          </p:cNvSpPr>
          <p:nvPr>
            <p:ph type="sldNum" sz="quarter" idx="12"/>
          </p:nvPr>
        </p:nvSpPr>
        <p:spPr/>
        <p:txBody>
          <a:bodyPr/>
          <a:lstStyle/>
          <a:p>
            <a:fld id="{7AAC19ED-7CFA-4AF2-BE7E-6017F4B12C94}" type="slidenum">
              <a:rPr lang="en-US" noProof="0" smtClean="0"/>
              <a:t>32</a:t>
            </a:fld>
            <a:endParaRPr lang="en-US" noProof="0" dirty="0"/>
          </a:p>
        </p:txBody>
      </p:sp>
      <p:sp>
        <p:nvSpPr>
          <p:cNvPr id="5" name="Content Placeholder 4">
            <a:extLst>
              <a:ext uri="{FF2B5EF4-FFF2-40B4-BE49-F238E27FC236}">
                <a16:creationId xmlns:a16="http://schemas.microsoft.com/office/drawing/2014/main" id="{ADDD44F1-0630-4AD8-AD74-0C30FAC66DB1}"/>
              </a:ext>
            </a:extLst>
          </p:cNvPr>
          <p:cNvSpPr>
            <a:spLocks noGrp="1"/>
          </p:cNvSpPr>
          <p:nvPr>
            <p:ph sz="quarter" idx="13"/>
          </p:nvPr>
        </p:nvSpPr>
        <p:spPr>
          <a:xfrm>
            <a:off x="762000" y="1534886"/>
            <a:ext cx="7829550" cy="4837922"/>
          </a:xfrm>
        </p:spPr>
        <p:txBody>
          <a:bodyPr>
            <a:normAutofit fontScale="92500" lnSpcReduction="10000"/>
          </a:bodyPr>
          <a:lstStyle/>
          <a:p>
            <a:r>
              <a:rPr lang="en-US" dirty="0"/>
              <a:t>There is no denying that the biometric solution is one of the most secure authentication methods, but it can become a very serious issue if anyone accesses the templates stored by the cloud provider.</a:t>
            </a:r>
          </a:p>
          <a:p>
            <a:r>
              <a:rPr lang="en-US" dirty="0"/>
              <a:t> This is why encryption is used to ensure that even if an unauthorized person accesses fingerprint templates,  it is of no use to them. In encryption mode, the fingerprint templates stored at the end of the cloud user and the cloud provider are encrypted.</a:t>
            </a:r>
          </a:p>
          <a:p>
            <a:r>
              <a:rPr lang="en-US" dirty="0"/>
              <a:t>In order to improve security in biometric authentication, the system of multi-finger protection model is used. In this unique model, the cloud user has to register three fingerprint templates and then the user chooses a number for each fingerprint template. </a:t>
            </a:r>
          </a:p>
          <a:p>
            <a:r>
              <a:rPr lang="en-US" dirty="0"/>
              <a:t>This type of biometric authentication makes the cloud operating system more secure and terms such as unauthorized access become meaningless.</a:t>
            </a:r>
          </a:p>
        </p:txBody>
      </p:sp>
    </p:spTree>
    <p:extLst>
      <p:ext uri="{BB962C8B-B14F-4D97-AF65-F5344CB8AC3E}">
        <p14:creationId xmlns:p14="http://schemas.microsoft.com/office/powerpoint/2010/main" val="3097673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A6105-DC03-429C-855C-5E330C50865A}"/>
              </a:ext>
            </a:extLst>
          </p:cNvPr>
          <p:cNvSpPr>
            <a:spLocks noGrp="1"/>
          </p:cNvSpPr>
          <p:nvPr>
            <p:ph type="title"/>
          </p:nvPr>
        </p:nvSpPr>
        <p:spPr/>
        <p:txBody>
          <a:bodyPr/>
          <a:lstStyle/>
          <a:p>
            <a:r>
              <a:rPr lang="en-US" dirty="0"/>
              <a:t>Biometric e-Passports</a:t>
            </a:r>
          </a:p>
        </p:txBody>
      </p:sp>
      <p:pic>
        <p:nvPicPr>
          <p:cNvPr id="7" name="Content Placeholder 6">
            <a:extLst>
              <a:ext uri="{FF2B5EF4-FFF2-40B4-BE49-F238E27FC236}">
                <a16:creationId xmlns:a16="http://schemas.microsoft.com/office/drawing/2014/main" id="{3EF105C9-E679-49A7-9CEB-C08BDD8842D0}"/>
              </a:ext>
            </a:extLst>
          </p:cNvPr>
          <p:cNvPicPr>
            <a:picLocks noGrp="1" noChangeAspect="1"/>
          </p:cNvPicPr>
          <p:nvPr>
            <p:ph idx="1"/>
          </p:nvPr>
        </p:nvPicPr>
        <p:blipFill>
          <a:blip r:embed="rId2"/>
          <a:stretch>
            <a:fillRect/>
          </a:stretch>
        </p:blipFill>
        <p:spPr>
          <a:xfrm>
            <a:off x="8558924" y="1726163"/>
            <a:ext cx="3458905" cy="3479167"/>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175E78F9-27EB-4699-A849-3A9865335A79}"/>
              </a:ext>
            </a:extLst>
          </p:cNvPr>
          <p:cNvSpPr>
            <a:spLocks noGrp="1"/>
          </p:cNvSpPr>
          <p:nvPr>
            <p:ph type="sldNum" sz="quarter" idx="12"/>
          </p:nvPr>
        </p:nvSpPr>
        <p:spPr/>
        <p:txBody>
          <a:bodyPr/>
          <a:lstStyle/>
          <a:p>
            <a:fld id="{7AAC19ED-7CFA-4AF2-BE7E-6017F4B12C94}" type="slidenum">
              <a:rPr lang="en-US" noProof="0" smtClean="0"/>
              <a:t>33</a:t>
            </a:fld>
            <a:endParaRPr lang="en-US" noProof="0" dirty="0"/>
          </a:p>
        </p:txBody>
      </p:sp>
      <p:sp>
        <p:nvSpPr>
          <p:cNvPr id="5" name="Content Placeholder 4">
            <a:extLst>
              <a:ext uri="{FF2B5EF4-FFF2-40B4-BE49-F238E27FC236}">
                <a16:creationId xmlns:a16="http://schemas.microsoft.com/office/drawing/2014/main" id="{0BD5C8BD-0E6A-4A8B-9F32-E37A0895B0F5}"/>
              </a:ext>
            </a:extLst>
          </p:cNvPr>
          <p:cNvSpPr>
            <a:spLocks noGrp="1"/>
          </p:cNvSpPr>
          <p:nvPr>
            <p:ph sz="quarter" idx="13"/>
          </p:nvPr>
        </p:nvSpPr>
        <p:spPr>
          <a:xfrm>
            <a:off x="335902" y="1534886"/>
            <a:ext cx="8255648" cy="4641979"/>
          </a:xfrm>
        </p:spPr>
        <p:txBody>
          <a:bodyPr>
            <a:normAutofit fontScale="77500" lnSpcReduction="20000"/>
          </a:bodyPr>
          <a:lstStyle/>
          <a:p>
            <a:r>
              <a:rPr lang="en-US" dirty="0"/>
              <a:t>Also known as an e-passport or digital passport, a biometric passport contains an embedded microchip that holds your personal information. It looks like a traditional passport, but it has an international biometric logo on the bottom of the front cover. E-Passports launched to combat identity theft and terrorist threat</a:t>
            </a:r>
          </a:p>
          <a:p>
            <a:pPr marL="0" indent="0" algn="ctr">
              <a:buNone/>
            </a:pPr>
            <a:r>
              <a:rPr lang="en-US" dirty="0"/>
              <a:t>How does biometrics work?</a:t>
            </a:r>
          </a:p>
          <a:p>
            <a:r>
              <a:rPr lang="en-US" dirty="0"/>
              <a:t>Biometrics analyzes the unique physical characteristics of each person and includes retinal scans and fingerprints. The chip in your e-passport holds information about your face, such as the distance between your eyes, nose, mouth and ears, taken from the digital photo you provide when you apply for your passport.</a:t>
            </a:r>
          </a:p>
          <a:p>
            <a:pPr marL="0" indent="0" algn="ctr">
              <a:buNone/>
            </a:pPr>
            <a:r>
              <a:rPr lang="en-US" b="1" dirty="0"/>
              <a:t>What’s the point of a biometric passport?</a:t>
            </a:r>
          </a:p>
          <a:p>
            <a:r>
              <a:rPr lang="en-US" dirty="0"/>
              <a:t>Switching to </a:t>
            </a:r>
            <a:r>
              <a:rPr lang="en-US" dirty="0" err="1"/>
              <a:t>ePassports</a:t>
            </a:r>
            <a:r>
              <a:rPr lang="en-US" dirty="0"/>
              <a:t> was primarily to improve safety and security. The innovative chip can hold a lot of unique data in it, making the passport much harder to replicate or forge. It’s also much easier to identify people using the detailed set of data stored through biometrics.</a:t>
            </a:r>
          </a:p>
          <a:p>
            <a:r>
              <a:rPr lang="en-US" dirty="0"/>
              <a:t>You'll feel the benefit of travelling with a digital passport when you're able to use the </a:t>
            </a:r>
            <a:r>
              <a:rPr lang="en-US" dirty="0" err="1"/>
              <a:t>ePassport</a:t>
            </a:r>
            <a:r>
              <a:rPr lang="en-US" dirty="0"/>
              <a:t> gate in border control which makes getting through airport security much more efficient.</a:t>
            </a:r>
          </a:p>
          <a:p>
            <a:endParaRPr lang="en-US" dirty="0"/>
          </a:p>
        </p:txBody>
      </p:sp>
    </p:spTree>
    <p:extLst>
      <p:ext uri="{BB962C8B-B14F-4D97-AF65-F5344CB8AC3E}">
        <p14:creationId xmlns:p14="http://schemas.microsoft.com/office/powerpoint/2010/main" val="3660389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EE98A-8F99-4D59-A4B8-CB9F2FD98AFC}"/>
              </a:ext>
            </a:extLst>
          </p:cNvPr>
          <p:cNvSpPr>
            <a:spLocks noGrp="1"/>
          </p:cNvSpPr>
          <p:nvPr>
            <p:ph type="title"/>
          </p:nvPr>
        </p:nvSpPr>
        <p:spPr/>
        <p:txBody>
          <a:bodyPr>
            <a:noAutofit/>
          </a:bodyPr>
          <a:lstStyle/>
          <a:p>
            <a:r>
              <a:rPr lang="en-US" sz="3600" b="1" dirty="0">
                <a:solidFill>
                  <a:srgbClr val="333333"/>
                </a:solidFill>
                <a:latin typeface="Bahnschrift Light" panose="020B0502040204020203" pitchFamily="34" charset="0"/>
              </a:rPr>
              <a:t>Artificial intelligence (AI) will transform security, authentication.</a:t>
            </a:r>
            <a:endParaRPr lang="en-US" sz="3600" dirty="0">
              <a:latin typeface="Bahnschrift Light" panose="020B0502040204020203" pitchFamily="34" charset="0"/>
            </a:endParaRPr>
          </a:p>
        </p:txBody>
      </p:sp>
      <p:pic>
        <p:nvPicPr>
          <p:cNvPr id="7" name="Content Placeholder 6">
            <a:extLst>
              <a:ext uri="{FF2B5EF4-FFF2-40B4-BE49-F238E27FC236}">
                <a16:creationId xmlns:a16="http://schemas.microsoft.com/office/drawing/2014/main" id="{903C0B8E-A7F2-41E7-B900-1A5194040EB4}"/>
              </a:ext>
            </a:extLst>
          </p:cNvPr>
          <p:cNvPicPr>
            <a:picLocks noGrp="1" noChangeAspect="1"/>
          </p:cNvPicPr>
          <p:nvPr>
            <p:ph idx="1"/>
          </p:nvPr>
        </p:nvPicPr>
        <p:blipFill>
          <a:blip r:embed="rId3"/>
          <a:stretch>
            <a:fillRect/>
          </a:stretch>
        </p:blipFill>
        <p:spPr>
          <a:xfrm>
            <a:off x="8042987" y="3030086"/>
            <a:ext cx="3834882" cy="3167743"/>
          </a:xfrm>
        </p:spPr>
      </p:pic>
      <p:sp>
        <p:nvSpPr>
          <p:cNvPr id="4" name="Slide Number Placeholder 3">
            <a:extLst>
              <a:ext uri="{FF2B5EF4-FFF2-40B4-BE49-F238E27FC236}">
                <a16:creationId xmlns:a16="http://schemas.microsoft.com/office/drawing/2014/main" id="{0E735FF0-6216-4819-9772-54ACCC20A4F5}"/>
              </a:ext>
            </a:extLst>
          </p:cNvPr>
          <p:cNvSpPr>
            <a:spLocks noGrp="1"/>
          </p:cNvSpPr>
          <p:nvPr>
            <p:ph type="sldNum" sz="quarter" idx="12"/>
          </p:nvPr>
        </p:nvSpPr>
        <p:spPr/>
        <p:txBody>
          <a:bodyPr/>
          <a:lstStyle/>
          <a:p>
            <a:fld id="{7AAC19ED-7CFA-4AF2-BE7E-6017F4B12C94}" type="slidenum">
              <a:rPr lang="en-US" noProof="0" smtClean="0"/>
              <a:t>34</a:t>
            </a:fld>
            <a:endParaRPr lang="en-US" noProof="0" dirty="0"/>
          </a:p>
        </p:txBody>
      </p:sp>
      <p:sp>
        <p:nvSpPr>
          <p:cNvPr id="5" name="Content Placeholder 4">
            <a:extLst>
              <a:ext uri="{FF2B5EF4-FFF2-40B4-BE49-F238E27FC236}">
                <a16:creationId xmlns:a16="http://schemas.microsoft.com/office/drawing/2014/main" id="{5F2B45D6-5043-4271-905E-40E632DB41B5}"/>
              </a:ext>
            </a:extLst>
          </p:cNvPr>
          <p:cNvSpPr>
            <a:spLocks noGrp="1"/>
          </p:cNvSpPr>
          <p:nvPr>
            <p:ph sz="quarter" idx="13"/>
          </p:nvPr>
        </p:nvSpPr>
        <p:spPr>
          <a:xfrm>
            <a:off x="242596" y="1684176"/>
            <a:ext cx="7800391" cy="3167743"/>
          </a:xfrm>
        </p:spPr>
        <p:txBody>
          <a:bodyPr>
            <a:noAutofit/>
          </a:bodyPr>
          <a:lstStyle/>
          <a:p>
            <a:r>
              <a:rPr lang="en-US" dirty="0"/>
              <a:t>Fraud is not an insurmountable problem, AI will help. Companies can stack AI in ways that help transform their customer experience and services and protect data. Biometrics is one such example; It includes a variety of methods for customer recognition, such as voice, behavior, and facial recognition. Identify and promote best practices and help mitigate security risks. AI and biometrics together prevent billions of dollars in losses from fraud. With the help of AI and biometrics, we will build a more secure, more digital, foundation for the future.</a:t>
            </a:r>
          </a:p>
        </p:txBody>
      </p:sp>
    </p:spTree>
    <p:extLst>
      <p:ext uri="{BB962C8B-B14F-4D97-AF65-F5344CB8AC3E}">
        <p14:creationId xmlns:p14="http://schemas.microsoft.com/office/powerpoint/2010/main" val="2400103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D63F7-7EBF-43C5-9A3F-F8AF04363491}"/>
              </a:ext>
            </a:extLst>
          </p:cNvPr>
          <p:cNvSpPr>
            <a:spLocks noGrp="1"/>
          </p:cNvSpPr>
          <p:nvPr>
            <p:ph type="title"/>
          </p:nvPr>
        </p:nvSpPr>
        <p:spPr/>
        <p:txBody>
          <a:bodyPr>
            <a:normAutofit/>
          </a:bodyPr>
          <a:lstStyle/>
          <a:p>
            <a:pPr fontAlgn="base"/>
            <a:r>
              <a:rPr lang="en-US" b="1" dirty="0">
                <a:solidFill>
                  <a:srgbClr val="2B2B2B"/>
                </a:solidFill>
                <a:latin typeface="Roboto"/>
              </a:rPr>
              <a:t>Biometric Car Technologies </a:t>
            </a:r>
            <a:endParaRPr lang="en-US" dirty="0"/>
          </a:p>
        </p:txBody>
      </p:sp>
      <p:pic>
        <p:nvPicPr>
          <p:cNvPr id="7" name="Content Placeholder 6">
            <a:extLst>
              <a:ext uri="{FF2B5EF4-FFF2-40B4-BE49-F238E27FC236}">
                <a16:creationId xmlns:a16="http://schemas.microsoft.com/office/drawing/2014/main" id="{B65B9F28-AF8C-43F3-A4D9-72DFCDFCC940}"/>
              </a:ext>
            </a:extLst>
          </p:cNvPr>
          <p:cNvPicPr>
            <a:picLocks noGrp="1" noChangeAspect="1"/>
          </p:cNvPicPr>
          <p:nvPr>
            <p:ph idx="1"/>
          </p:nvPr>
        </p:nvPicPr>
        <p:blipFill>
          <a:blip r:embed="rId2"/>
          <a:stretch>
            <a:fillRect/>
          </a:stretch>
        </p:blipFill>
        <p:spPr>
          <a:xfrm>
            <a:off x="8453535" y="3235391"/>
            <a:ext cx="3413172" cy="2957804"/>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81D7C814-393E-477C-A640-DB9A253E0561}"/>
              </a:ext>
            </a:extLst>
          </p:cNvPr>
          <p:cNvSpPr>
            <a:spLocks noGrp="1"/>
          </p:cNvSpPr>
          <p:nvPr>
            <p:ph type="sldNum" sz="quarter" idx="12"/>
          </p:nvPr>
        </p:nvSpPr>
        <p:spPr/>
        <p:txBody>
          <a:bodyPr/>
          <a:lstStyle/>
          <a:p>
            <a:fld id="{7AAC19ED-7CFA-4AF2-BE7E-6017F4B12C94}" type="slidenum">
              <a:rPr lang="en-US" noProof="0" smtClean="0"/>
              <a:t>35</a:t>
            </a:fld>
            <a:endParaRPr lang="en-US" noProof="0" dirty="0"/>
          </a:p>
        </p:txBody>
      </p:sp>
      <p:sp>
        <p:nvSpPr>
          <p:cNvPr id="5" name="Content Placeholder 4">
            <a:extLst>
              <a:ext uri="{FF2B5EF4-FFF2-40B4-BE49-F238E27FC236}">
                <a16:creationId xmlns:a16="http://schemas.microsoft.com/office/drawing/2014/main" id="{E37832BC-5ACC-499F-A8D4-9809209AB5C1}"/>
              </a:ext>
            </a:extLst>
          </p:cNvPr>
          <p:cNvSpPr>
            <a:spLocks noGrp="1"/>
          </p:cNvSpPr>
          <p:nvPr>
            <p:ph sz="quarter" idx="13"/>
          </p:nvPr>
        </p:nvSpPr>
        <p:spPr/>
        <p:txBody>
          <a:bodyPr>
            <a:normAutofit fontScale="92500" lnSpcReduction="10000"/>
          </a:bodyPr>
          <a:lstStyle/>
          <a:p>
            <a:r>
              <a:rPr lang="en-US" dirty="0"/>
              <a:t>Many automakers are now introducing this technology to vehicles to avoid many problems such as vehicle theft. You can open your vehicle very easily by using your smartphone or Bluetooth device.  After that, when you get in the car, it checks that you are the right person and will alert you in case of emergency. Car owners can set up biometric settings such as fingerprints or retina scans.  After that, no unauthorized person can open the car.  Similarly biometric technology will be embedded in the seats, which will be very helpful in monitoring driving stress and tension. With that, there will always be physical changes in the automobile.  Biometric technology can collect data on everything, including the steering, accelerator and many other components to determine.  Also, if there are signs of anxiety, the car will suggest that the driver take a few minutes to rest.</a:t>
            </a:r>
          </a:p>
        </p:txBody>
      </p:sp>
    </p:spTree>
    <p:extLst>
      <p:ext uri="{BB962C8B-B14F-4D97-AF65-F5344CB8AC3E}">
        <p14:creationId xmlns:p14="http://schemas.microsoft.com/office/powerpoint/2010/main" val="583276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3405A9-7807-4826-92DC-5810310085A8}"/>
              </a:ext>
            </a:extLst>
          </p:cNvPr>
          <p:cNvSpPr>
            <a:spLocks noGrp="1"/>
          </p:cNvSpPr>
          <p:nvPr>
            <p:ph idx="1"/>
          </p:nvPr>
        </p:nvSpPr>
        <p:spPr/>
        <p:txBody>
          <a:bodyPr>
            <a:normAutofit/>
          </a:bodyPr>
          <a:lstStyle/>
          <a:p>
            <a:r>
              <a:rPr lang="en-US" sz="3600" b="1" dirty="0"/>
              <a:t>Palm Vein Scan</a:t>
            </a:r>
          </a:p>
          <a:p>
            <a:r>
              <a:rPr lang="en-US" sz="3600" b="1" dirty="0"/>
              <a:t>3D Face Recognition</a:t>
            </a:r>
          </a:p>
          <a:p>
            <a:r>
              <a:rPr lang="en-US" sz="3600" dirty="0"/>
              <a:t>DNA biometrics </a:t>
            </a:r>
          </a:p>
          <a:p>
            <a:r>
              <a:rPr lang="en-US" sz="3600" dirty="0"/>
              <a:t>Keystroke  biometrics</a:t>
            </a:r>
            <a:endParaRPr lang="en-US" sz="3600" b="1" dirty="0"/>
          </a:p>
          <a:p>
            <a:endParaRPr lang="en-US" sz="3600" b="1" dirty="0"/>
          </a:p>
          <a:p>
            <a:endParaRPr lang="en-US" sz="3600" dirty="0"/>
          </a:p>
        </p:txBody>
      </p:sp>
      <p:sp>
        <p:nvSpPr>
          <p:cNvPr id="3" name="Title 2">
            <a:extLst>
              <a:ext uri="{FF2B5EF4-FFF2-40B4-BE49-F238E27FC236}">
                <a16:creationId xmlns:a16="http://schemas.microsoft.com/office/drawing/2014/main" id="{4A11B1C0-8411-44BB-8131-58A46B858C19}"/>
              </a:ext>
            </a:extLst>
          </p:cNvPr>
          <p:cNvSpPr>
            <a:spLocks noGrp="1"/>
          </p:cNvSpPr>
          <p:nvPr>
            <p:ph type="title"/>
          </p:nvPr>
        </p:nvSpPr>
        <p:spPr>
          <a:xfrm>
            <a:off x="707570" y="548791"/>
            <a:ext cx="3833906" cy="5290033"/>
          </a:xfrm>
        </p:spPr>
        <p:txBody>
          <a:bodyPr>
            <a:normAutofit/>
          </a:bodyPr>
          <a:lstStyle/>
          <a:p>
            <a:pPr algn="l"/>
            <a:r>
              <a:rPr lang="en-US" dirty="0"/>
              <a:t>New Technologies in Biometrics</a:t>
            </a:r>
            <a:br>
              <a:rPr lang="en-US" dirty="0"/>
            </a:br>
            <a:endParaRPr lang="en-US" dirty="0"/>
          </a:p>
        </p:txBody>
      </p:sp>
    </p:spTree>
    <p:extLst>
      <p:ext uri="{BB962C8B-B14F-4D97-AF65-F5344CB8AC3E}">
        <p14:creationId xmlns:p14="http://schemas.microsoft.com/office/powerpoint/2010/main" val="972532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7F3A-FCE4-468A-97ED-9F1CB6A33DD1}"/>
              </a:ext>
            </a:extLst>
          </p:cNvPr>
          <p:cNvSpPr>
            <a:spLocks noGrp="1"/>
          </p:cNvSpPr>
          <p:nvPr>
            <p:ph type="title"/>
          </p:nvPr>
        </p:nvSpPr>
        <p:spPr/>
        <p:txBody>
          <a:bodyPr>
            <a:normAutofit/>
          </a:bodyPr>
          <a:lstStyle/>
          <a:p>
            <a:pPr algn="ctr"/>
            <a:r>
              <a:rPr lang="en-US" b="1" dirty="0"/>
              <a:t>Palm Vein Scan</a:t>
            </a:r>
            <a:endParaRPr lang="en-US" dirty="0"/>
          </a:p>
        </p:txBody>
      </p:sp>
      <p:pic>
        <p:nvPicPr>
          <p:cNvPr id="7" name="Content Placeholder 6">
            <a:extLst>
              <a:ext uri="{FF2B5EF4-FFF2-40B4-BE49-F238E27FC236}">
                <a16:creationId xmlns:a16="http://schemas.microsoft.com/office/drawing/2014/main" id="{A60B63A3-F92E-4B86-92D2-2D20DFAB474C}"/>
              </a:ext>
            </a:extLst>
          </p:cNvPr>
          <p:cNvPicPr>
            <a:picLocks noGrp="1" noChangeAspect="1"/>
          </p:cNvPicPr>
          <p:nvPr>
            <p:ph idx="1"/>
          </p:nvPr>
        </p:nvPicPr>
        <p:blipFill>
          <a:blip r:embed="rId2"/>
          <a:stretch>
            <a:fillRect/>
          </a:stretch>
        </p:blipFill>
        <p:spPr>
          <a:xfrm>
            <a:off x="8488515" y="3429001"/>
            <a:ext cx="3295496" cy="3076152"/>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8BE72862-D3ED-40F3-A0A2-7AB4EE1C35E5}"/>
              </a:ext>
            </a:extLst>
          </p:cNvPr>
          <p:cNvSpPr>
            <a:spLocks noGrp="1"/>
          </p:cNvSpPr>
          <p:nvPr>
            <p:ph type="sldNum" sz="quarter" idx="12"/>
          </p:nvPr>
        </p:nvSpPr>
        <p:spPr/>
        <p:txBody>
          <a:bodyPr/>
          <a:lstStyle/>
          <a:p>
            <a:fld id="{7AAC19ED-7CFA-4AF2-BE7E-6017F4B12C94}" type="slidenum">
              <a:rPr lang="en-US" noProof="0" smtClean="0"/>
              <a:t>37</a:t>
            </a:fld>
            <a:endParaRPr lang="en-US" noProof="0" dirty="0"/>
          </a:p>
        </p:txBody>
      </p:sp>
      <p:sp>
        <p:nvSpPr>
          <p:cNvPr id="5" name="Content Placeholder 4">
            <a:extLst>
              <a:ext uri="{FF2B5EF4-FFF2-40B4-BE49-F238E27FC236}">
                <a16:creationId xmlns:a16="http://schemas.microsoft.com/office/drawing/2014/main" id="{C49B59CA-0F07-4052-9F42-5DD55FC4423E}"/>
              </a:ext>
            </a:extLst>
          </p:cNvPr>
          <p:cNvSpPr>
            <a:spLocks noGrp="1"/>
          </p:cNvSpPr>
          <p:nvPr>
            <p:ph sz="quarter" idx="13"/>
          </p:nvPr>
        </p:nvSpPr>
        <p:spPr>
          <a:xfrm>
            <a:off x="407989" y="2039288"/>
            <a:ext cx="7829550" cy="4465864"/>
          </a:xfrm>
        </p:spPr>
        <p:txBody>
          <a:bodyPr/>
          <a:lstStyle/>
          <a:p>
            <a:pPr>
              <a:buFont typeface="Wingdings" panose="05000000000000000000" pitchFamily="2" charset="2"/>
              <a:buChar char="§"/>
            </a:pPr>
            <a:r>
              <a:rPr lang="en-US" dirty="0"/>
              <a:t>Palm vein scan is a powerful, relatively new biometric that uses the internal vein pattern of your palm to identify you. Similar to fingerprint, each person's palm vein pattern is unique and doesn't change.</a:t>
            </a:r>
          </a:p>
          <a:p>
            <a:pPr>
              <a:buFont typeface="Wingdings" panose="05000000000000000000" pitchFamily="2" charset="2"/>
              <a:buChar char="§"/>
            </a:pPr>
            <a:r>
              <a:rPr lang="en-US" dirty="0"/>
              <a:t>However, this unique identification method has several key security and privacy advantages that traditional biometrics (such as fingerprint and facial recognition) don't offer.</a:t>
            </a:r>
          </a:p>
        </p:txBody>
      </p:sp>
    </p:spTree>
    <p:extLst>
      <p:ext uri="{BB962C8B-B14F-4D97-AF65-F5344CB8AC3E}">
        <p14:creationId xmlns:p14="http://schemas.microsoft.com/office/powerpoint/2010/main" val="3587540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2582F-DF53-4588-955A-68AF1624D6BE}"/>
              </a:ext>
            </a:extLst>
          </p:cNvPr>
          <p:cNvSpPr>
            <a:spLocks noGrp="1"/>
          </p:cNvSpPr>
          <p:nvPr>
            <p:ph type="title"/>
          </p:nvPr>
        </p:nvSpPr>
        <p:spPr/>
        <p:txBody>
          <a:bodyPr>
            <a:normAutofit/>
          </a:bodyPr>
          <a:lstStyle/>
          <a:p>
            <a:pPr marL="283464" lvl="0" indent="-283464">
              <a:lnSpc>
                <a:spcPct val="112000"/>
              </a:lnSpc>
              <a:spcBef>
                <a:spcPts val="900"/>
              </a:spcBef>
            </a:pPr>
            <a:r>
              <a:rPr lang="en-US" sz="3600" b="1" dirty="0">
                <a:solidFill>
                  <a:srgbClr val="111111"/>
                </a:solidFill>
                <a:latin typeface="montserratbold"/>
                <a:ea typeface="+mn-ea"/>
                <a:cs typeface="+mn-cs"/>
              </a:rPr>
              <a:t>How does a palm vein scanner work?</a:t>
            </a:r>
            <a:endParaRPr lang="en-US" sz="3600" dirty="0"/>
          </a:p>
        </p:txBody>
      </p:sp>
      <p:pic>
        <p:nvPicPr>
          <p:cNvPr id="7" name="Content Placeholder 6">
            <a:extLst>
              <a:ext uri="{FF2B5EF4-FFF2-40B4-BE49-F238E27FC236}">
                <a16:creationId xmlns:a16="http://schemas.microsoft.com/office/drawing/2014/main" id="{308CDF54-7057-44B3-AB8A-DB9AB86363B8}"/>
              </a:ext>
            </a:extLst>
          </p:cNvPr>
          <p:cNvPicPr>
            <a:picLocks noGrp="1" noChangeAspect="1"/>
          </p:cNvPicPr>
          <p:nvPr>
            <p:ph idx="1"/>
          </p:nvPr>
        </p:nvPicPr>
        <p:blipFill>
          <a:blip r:embed="rId2"/>
          <a:stretch>
            <a:fillRect/>
          </a:stretch>
        </p:blipFill>
        <p:spPr>
          <a:xfrm>
            <a:off x="8039100" y="1534886"/>
            <a:ext cx="3857625" cy="4208689"/>
          </a:xfrm>
        </p:spPr>
      </p:pic>
      <p:sp>
        <p:nvSpPr>
          <p:cNvPr id="4" name="Slide Number Placeholder 3">
            <a:extLst>
              <a:ext uri="{FF2B5EF4-FFF2-40B4-BE49-F238E27FC236}">
                <a16:creationId xmlns:a16="http://schemas.microsoft.com/office/drawing/2014/main" id="{FC140314-EC37-4207-9917-1568C6053048}"/>
              </a:ext>
            </a:extLst>
          </p:cNvPr>
          <p:cNvSpPr>
            <a:spLocks noGrp="1"/>
          </p:cNvSpPr>
          <p:nvPr>
            <p:ph type="sldNum" sz="quarter" idx="12"/>
          </p:nvPr>
        </p:nvSpPr>
        <p:spPr/>
        <p:txBody>
          <a:bodyPr/>
          <a:lstStyle/>
          <a:p>
            <a:fld id="{7AAC19ED-7CFA-4AF2-BE7E-6017F4B12C94}" type="slidenum">
              <a:rPr lang="en-US" noProof="0" smtClean="0"/>
              <a:t>38</a:t>
            </a:fld>
            <a:endParaRPr lang="en-US" noProof="0" dirty="0"/>
          </a:p>
        </p:txBody>
      </p:sp>
      <p:sp>
        <p:nvSpPr>
          <p:cNvPr id="5" name="Content Placeholder 4">
            <a:extLst>
              <a:ext uri="{FF2B5EF4-FFF2-40B4-BE49-F238E27FC236}">
                <a16:creationId xmlns:a16="http://schemas.microsoft.com/office/drawing/2014/main" id="{503A0F90-82E4-400A-A0EF-0B9F49C916D2}"/>
              </a:ext>
            </a:extLst>
          </p:cNvPr>
          <p:cNvSpPr>
            <a:spLocks noGrp="1"/>
          </p:cNvSpPr>
          <p:nvPr>
            <p:ph sz="quarter" idx="13"/>
          </p:nvPr>
        </p:nvSpPr>
        <p:spPr>
          <a:xfrm>
            <a:off x="295275" y="1534886"/>
            <a:ext cx="7829550" cy="4275365"/>
          </a:xfrm>
        </p:spPr>
        <p:txBody>
          <a:bodyPr/>
          <a:lstStyle/>
          <a:p>
            <a:r>
              <a:rPr lang="en-US" dirty="0">
                <a:solidFill>
                  <a:srgbClr val="111111"/>
                </a:solidFill>
                <a:latin typeface="montserratregular"/>
              </a:rPr>
              <a:t>Palm vein scan is a biometric that works by using infrared light to map the unique vein structure of your palm, capturing over 5 million data points. The palm vein scanner then converts these data points into a unique encrypted code that becomes your biometric ID.</a:t>
            </a:r>
          </a:p>
          <a:p>
            <a:r>
              <a:rPr lang="en-US" dirty="0">
                <a:solidFill>
                  <a:srgbClr val="111111"/>
                </a:solidFill>
                <a:latin typeface="montserratregular"/>
              </a:rPr>
              <a:t>There is one key feature that makes palm vein recognition stand out from other biometrics. Unlike your fingerprint, iris, or face, your palm vein pattern is </a:t>
            </a:r>
            <a:r>
              <a:rPr lang="en-US" b="1" dirty="0">
                <a:solidFill>
                  <a:srgbClr val="47DDA9"/>
                </a:solidFill>
                <a:latin typeface="montserratregular"/>
                <a:hlinkClick r:id="rId3">
                  <a:extLst>
                    <a:ext uri="{A12FA001-AC4F-418D-AE19-62706E023703}">
                      <ahyp:hlinkClr xmlns:ahyp="http://schemas.microsoft.com/office/drawing/2018/hyperlinkcolor" val="tx"/>
                    </a:ext>
                  </a:extLst>
                </a:hlinkClick>
              </a:rPr>
              <a:t>internal</a:t>
            </a:r>
            <a:r>
              <a:rPr lang="en-US" dirty="0">
                <a:solidFill>
                  <a:srgbClr val="111111"/>
                </a:solidFill>
                <a:latin typeface="montserratregular"/>
              </a:rPr>
              <a:t>.</a:t>
            </a:r>
          </a:p>
          <a:p>
            <a:r>
              <a:rPr lang="en-US" dirty="0">
                <a:solidFill>
                  <a:srgbClr val="111111"/>
                </a:solidFill>
                <a:latin typeface="montserratregular"/>
              </a:rPr>
              <a:t>Because your palm vein pattern is concealed inside your hand, it is not exposed like other biometrics. This gives it several unique advantages that make it arguably the most advanced biometric on the market</a:t>
            </a:r>
          </a:p>
          <a:p>
            <a:endParaRPr lang="en-US" dirty="0"/>
          </a:p>
        </p:txBody>
      </p:sp>
    </p:spTree>
    <p:extLst>
      <p:ext uri="{BB962C8B-B14F-4D97-AF65-F5344CB8AC3E}">
        <p14:creationId xmlns:p14="http://schemas.microsoft.com/office/powerpoint/2010/main" val="1564079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9CB06-3C3B-4DCB-AD50-AFEFB6D56D7A}"/>
              </a:ext>
            </a:extLst>
          </p:cNvPr>
          <p:cNvSpPr>
            <a:spLocks noGrp="1"/>
          </p:cNvSpPr>
          <p:nvPr>
            <p:ph type="title"/>
          </p:nvPr>
        </p:nvSpPr>
        <p:spPr/>
        <p:txBody>
          <a:bodyPr>
            <a:noAutofit/>
          </a:bodyPr>
          <a:lstStyle/>
          <a:p>
            <a:r>
              <a:rPr lang="en-US" sz="3600" b="1" dirty="0">
                <a:solidFill>
                  <a:srgbClr val="111111"/>
                </a:solidFill>
                <a:latin typeface="montserratbold"/>
              </a:rPr>
              <a:t>4 Reasons Why Palm Vein Scan is the Best Biometric</a:t>
            </a:r>
            <a:endParaRPr lang="en-US" sz="3600" dirty="0"/>
          </a:p>
        </p:txBody>
      </p:sp>
      <p:pic>
        <p:nvPicPr>
          <p:cNvPr id="7" name="Content Placeholder 6">
            <a:extLst>
              <a:ext uri="{FF2B5EF4-FFF2-40B4-BE49-F238E27FC236}">
                <a16:creationId xmlns:a16="http://schemas.microsoft.com/office/drawing/2014/main" id="{766B4281-CE17-4477-BC2D-E2638AE8C206}"/>
              </a:ext>
            </a:extLst>
          </p:cNvPr>
          <p:cNvPicPr>
            <a:picLocks noGrp="1" noChangeAspect="1"/>
          </p:cNvPicPr>
          <p:nvPr>
            <p:ph idx="1"/>
          </p:nvPr>
        </p:nvPicPr>
        <p:blipFill>
          <a:blip r:embed="rId2"/>
          <a:stretch>
            <a:fillRect/>
          </a:stretch>
        </p:blipFill>
        <p:spPr>
          <a:xfrm>
            <a:off x="8696325" y="1943101"/>
            <a:ext cx="3171825" cy="3867150"/>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2F97A11E-0F4F-4F90-B2A9-C83566A600AE}"/>
              </a:ext>
            </a:extLst>
          </p:cNvPr>
          <p:cNvSpPr>
            <a:spLocks noGrp="1"/>
          </p:cNvSpPr>
          <p:nvPr>
            <p:ph type="sldNum" sz="quarter" idx="12"/>
          </p:nvPr>
        </p:nvSpPr>
        <p:spPr/>
        <p:txBody>
          <a:bodyPr/>
          <a:lstStyle/>
          <a:p>
            <a:fld id="{7AAC19ED-7CFA-4AF2-BE7E-6017F4B12C94}" type="slidenum">
              <a:rPr lang="en-US" noProof="0" smtClean="0"/>
              <a:t>39</a:t>
            </a:fld>
            <a:endParaRPr lang="en-US" noProof="0" dirty="0"/>
          </a:p>
        </p:txBody>
      </p:sp>
      <p:sp>
        <p:nvSpPr>
          <p:cNvPr id="5" name="Content Placeholder 4">
            <a:extLst>
              <a:ext uri="{FF2B5EF4-FFF2-40B4-BE49-F238E27FC236}">
                <a16:creationId xmlns:a16="http://schemas.microsoft.com/office/drawing/2014/main" id="{6EB9A3E1-5A86-4E2B-82CB-7C81556D735F}"/>
              </a:ext>
            </a:extLst>
          </p:cNvPr>
          <p:cNvSpPr>
            <a:spLocks noGrp="1"/>
          </p:cNvSpPr>
          <p:nvPr>
            <p:ph sz="quarter" idx="13"/>
          </p:nvPr>
        </p:nvSpPr>
        <p:spPr/>
        <p:txBody>
          <a:bodyPr>
            <a:normAutofit fontScale="92500" lnSpcReduction="10000"/>
          </a:bodyPr>
          <a:lstStyle/>
          <a:p>
            <a:pPr marL="0" indent="0">
              <a:buNone/>
            </a:pPr>
            <a:r>
              <a:rPr lang="en-US" dirty="0"/>
              <a:t>1. Security</a:t>
            </a:r>
          </a:p>
          <a:p>
            <a:r>
              <a:rPr lang="en-US" dirty="0"/>
              <a:t>Palm vein scan is more secure than other biometrics because it's never exposed. Think of biometrics like a password. But instead of using numbers to log in, you're using your own body. But certain biometrics such as </a:t>
            </a:r>
            <a:r>
              <a:rPr lang="en-US" dirty="0">
                <a:solidFill>
                  <a:srgbClr val="FF0000"/>
                </a:solidFill>
                <a:hlinkClick r:id="rId3">
                  <a:extLst>
                    <a:ext uri="{A12FA001-AC4F-418D-AE19-62706E023703}">
                      <ahyp:hlinkClr xmlns:ahyp="http://schemas.microsoft.com/office/drawing/2018/hyperlinkcolor" val="tx"/>
                    </a:ext>
                  </a:extLst>
                </a:hlinkClick>
              </a:rPr>
              <a:t>facial recognition</a:t>
            </a:r>
            <a:r>
              <a:rPr lang="en-US" dirty="0"/>
              <a:t> have a key flaw: they are exposed. palm vein, since your biometric code is concealed inside your hand, it's very difficult for a thief to steal this pattern and create a replica with it.</a:t>
            </a:r>
          </a:p>
          <a:p>
            <a:pPr marL="0" indent="0">
              <a:buNone/>
            </a:pPr>
            <a:r>
              <a:rPr lang="en-US" b="1" dirty="0"/>
              <a:t>2. Accuracy</a:t>
            </a:r>
          </a:p>
          <a:p>
            <a:r>
              <a:rPr lang="en-US" dirty="0"/>
              <a:t>Since the palm has a larger surface area than the finger or iris, for example, the palm vein scanner is able to capture a larger number of data points. This gives it an accuracy advantage compared to other biometrics. </a:t>
            </a:r>
            <a:r>
              <a:rPr lang="en-US" dirty="0" err="1"/>
              <a:t>Keyo's</a:t>
            </a:r>
            <a:r>
              <a:rPr lang="en-US" dirty="0"/>
              <a:t> palm vein scanner captures over 5 million data points in the palm, giving it unparalleled accuracy.</a:t>
            </a:r>
          </a:p>
          <a:p>
            <a:pPr marL="0" indent="0">
              <a:buNone/>
            </a:pPr>
            <a:endParaRPr lang="en-US" dirty="0"/>
          </a:p>
        </p:txBody>
      </p:sp>
    </p:spTree>
    <p:extLst>
      <p:ext uri="{BB962C8B-B14F-4D97-AF65-F5344CB8AC3E}">
        <p14:creationId xmlns:p14="http://schemas.microsoft.com/office/powerpoint/2010/main" val="2977580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1445F58-7953-47AD-917A-485216F77D95}"/>
              </a:ext>
            </a:extLst>
          </p:cNvPr>
          <p:cNvSpPr>
            <a:spLocks noGrp="1"/>
          </p:cNvSpPr>
          <p:nvPr>
            <p:ph sz="quarter" idx="13"/>
          </p:nvPr>
        </p:nvSpPr>
        <p:spPr>
          <a:xfrm>
            <a:off x="349624" y="817464"/>
            <a:ext cx="5746376" cy="5223072"/>
          </a:xfrm>
        </p:spPr>
        <p:txBody>
          <a:bodyPr>
            <a:normAutofit fontScale="92500" lnSpcReduction="10000"/>
          </a:bodyPr>
          <a:lstStyle/>
          <a:p>
            <a:pPr>
              <a:lnSpc>
                <a:spcPct val="100000"/>
              </a:lnSpc>
              <a:spcAft>
                <a:spcPts val="2400"/>
              </a:spcAft>
              <a:buFont typeface="Wingdings" panose="05000000000000000000" pitchFamily="2" charset="2"/>
              <a:buChar char="§"/>
            </a:pPr>
            <a:r>
              <a:rPr lang="en-US" sz="3200" b="1" dirty="0">
                <a:solidFill>
                  <a:schemeClr val="tx1"/>
                </a:solidFill>
                <a:latin typeface="Constantia" panose="02030602050306030303" pitchFamily="18" charset="0"/>
              </a:rPr>
              <a:t>What Does Biometric Security Mean </a:t>
            </a:r>
            <a:r>
              <a:rPr lang="en-US" sz="3000" b="1" dirty="0">
                <a:solidFill>
                  <a:schemeClr val="tx1"/>
                </a:solidFill>
                <a:latin typeface="Constantia" panose="02030602050306030303" pitchFamily="18" charset="0"/>
                <a:cs typeface="Segoe UI" panose="020B0502040204020203" pitchFamily="34" charset="0"/>
              </a:rPr>
              <a:t>Lights out</a:t>
            </a:r>
          </a:p>
          <a:p>
            <a:pPr>
              <a:lnSpc>
                <a:spcPct val="100000"/>
              </a:lnSpc>
              <a:spcAft>
                <a:spcPts val="2400"/>
              </a:spcAft>
              <a:buFont typeface="Wingdings" panose="05000000000000000000" pitchFamily="2" charset="2"/>
              <a:buChar char="§"/>
            </a:pPr>
            <a:r>
              <a:rPr lang="en-US" sz="3200" b="1" dirty="0">
                <a:solidFill>
                  <a:schemeClr val="tx1"/>
                </a:solidFill>
                <a:latin typeface="Constantia" panose="02030602050306030303" pitchFamily="18" charset="0"/>
              </a:rPr>
              <a:t>How Does Biometric Authentication Work </a:t>
            </a:r>
            <a:r>
              <a:rPr lang="en-US" sz="3000" b="1" dirty="0">
                <a:solidFill>
                  <a:schemeClr val="tx1"/>
                </a:solidFill>
                <a:latin typeface="Constantia" panose="02030602050306030303" pitchFamily="18" charset="0"/>
                <a:cs typeface="Segoe UI" panose="020B0502040204020203" pitchFamily="34" charset="0"/>
              </a:rPr>
              <a:t>Proceed toward the woods</a:t>
            </a:r>
          </a:p>
          <a:p>
            <a:pPr lvl="0">
              <a:lnSpc>
                <a:spcPct val="100000"/>
              </a:lnSpc>
              <a:spcAft>
                <a:spcPts val="2400"/>
              </a:spcAft>
              <a:buFont typeface="Wingdings" panose="05000000000000000000" pitchFamily="2" charset="2"/>
              <a:buChar char="§"/>
            </a:pPr>
            <a:r>
              <a:rPr lang="en-US" sz="3200" b="1" dirty="0">
                <a:solidFill>
                  <a:schemeClr val="tx1"/>
                </a:solidFill>
                <a:latin typeface="Constantia" panose="02030602050306030303" pitchFamily="18" charset="0"/>
              </a:rPr>
              <a:t>What benefits do biometric security systems offer?</a:t>
            </a:r>
          </a:p>
          <a:p>
            <a:pPr lvl="0">
              <a:lnSpc>
                <a:spcPct val="100000"/>
              </a:lnSpc>
              <a:spcAft>
                <a:spcPts val="2400"/>
              </a:spcAft>
              <a:buFont typeface="Wingdings" panose="05000000000000000000" pitchFamily="2" charset="2"/>
              <a:buChar char="§"/>
            </a:pPr>
            <a:r>
              <a:rPr lang="en-US" sz="3200" b="1" dirty="0">
                <a:solidFill>
                  <a:schemeClr val="tx1"/>
                </a:solidFill>
                <a:latin typeface="Constantia" panose="02030602050306030303" pitchFamily="18" charset="0"/>
              </a:rPr>
              <a:t>What are the risks of biometric security</a:t>
            </a:r>
            <a:r>
              <a:rPr lang="en-US" sz="3000" b="1" dirty="0">
                <a:solidFill>
                  <a:schemeClr val="tx1"/>
                </a:solidFill>
                <a:latin typeface="Constantia" panose="02030602050306030303" pitchFamily="18" charset="0"/>
                <a:cs typeface="Segoe UI" panose="020B0502040204020203" pitchFamily="34" charset="0"/>
              </a:rPr>
              <a:t> </a:t>
            </a:r>
          </a:p>
        </p:txBody>
      </p:sp>
      <p:sp>
        <p:nvSpPr>
          <p:cNvPr id="5" name="Title 4">
            <a:extLst>
              <a:ext uri="{FF2B5EF4-FFF2-40B4-BE49-F238E27FC236}">
                <a16:creationId xmlns:a16="http://schemas.microsoft.com/office/drawing/2014/main" id="{8C3C117A-FBCE-4093-AA60-E0B1FCBAFCF6}"/>
              </a:ext>
            </a:extLst>
          </p:cNvPr>
          <p:cNvSpPr>
            <a:spLocks noGrp="1"/>
          </p:cNvSpPr>
          <p:nvPr>
            <p:ph type="title"/>
          </p:nvPr>
        </p:nvSpPr>
        <p:spPr bwMode="ltGray">
          <a:xfrm>
            <a:off x="7213600" y="280278"/>
            <a:ext cx="4641006" cy="5223072"/>
          </a:xfrm>
        </p:spPr>
        <p:txBody>
          <a:bodyPr/>
          <a:lstStyle/>
          <a:p>
            <a:r>
              <a:rPr lang="en-US" dirty="0"/>
              <a:t>Introduction to the topic </a:t>
            </a:r>
          </a:p>
        </p:txBody>
      </p:sp>
    </p:spTree>
    <p:extLst>
      <p:ext uri="{BB962C8B-B14F-4D97-AF65-F5344CB8AC3E}">
        <p14:creationId xmlns:p14="http://schemas.microsoft.com/office/powerpoint/2010/main" val="2621867961"/>
      </p:ext>
    </p:extLst>
  </p:cSld>
  <p:clrMapOvr>
    <a:masterClrMapping/>
  </p:clrMapOvr>
  <mc:AlternateContent xmlns:mc="http://schemas.openxmlformats.org/markup-compatibility/2006" xmlns:p14="http://schemas.microsoft.com/office/powerpoint/2010/main">
    <mc:Choice Requires="p14">
      <p:transition spd="slow" p14:dur="2000" advTm="3480"/>
    </mc:Choice>
    <mc:Fallback xmlns="">
      <p:transition spd="slow" advTm="348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0C790-ADB5-48A4-B02C-1E6D4D8081C3}"/>
              </a:ext>
            </a:extLst>
          </p:cNvPr>
          <p:cNvSpPr>
            <a:spLocks noGrp="1"/>
          </p:cNvSpPr>
          <p:nvPr>
            <p:ph type="title"/>
          </p:nvPr>
        </p:nvSpPr>
        <p:spPr/>
        <p:txBody>
          <a:bodyPr/>
          <a:lstStyle/>
          <a:p>
            <a:r>
              <a:rPr lang="en-US" sz="3600" b="1" dirty="0">
                <a:solidFill>
                  <a:srgbClr val="111111"/>
                </a:solidFill>
                <a:latin typeface="montserratbold"/>
              </a:rPr>
              <a:t>4 Reasons Why Palm Vein Scan is the Best Biometric</a:t>
            </a:r>
            <a:endParaRPr lang="en-US" dirty="0"/>
          </a:p>
        </p:txBody>
      </p:sp>
      <p:pic>
        <p:nvPicPr>
          <p:cNvPr id="7" name="Content Placeholder 6">
            <a:extLst>
              <a:ext uri="{FF2B5EF4-FFF2-40B4-BE49-F238E27FC236}">
                <a16:creationId xmlns:a16="http://schemas.microsoft.com/office/drawing/2014/main" id="{D932719D-EFD5-46AA-B006-C7DCB4F0F66F}"/>
              </a:ext>
            </a:extLst>
          </p:cNvPr>
          <p:cNvPicPr>
            <a:picLocks noGrp="1" noChangeAspect="1"/>
          </p:cNvPicPr>
          <p:nvPr>
            <p:ph idx="1"/>
          </p:nvPr>
        </p:nvPicPr>
        <p:blipFill>
          <a:blip r:embed="rId2"/>
          <a:stretch>
            <a:fillRect/>
          </a:stretch>
        </p:blipFill>
        <p:spPr>
          <a:xfrm>
            <a:off x="8591550" y="1790699"/>
            <a:ext cx="3400425" cy="4067175"/>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B32FC0FA-544E-4493-BD7A-6CB90F8D1BF4}"/>
              </a:ext>
            </a:extLst>
          </p:cNvPr>
          <p:cNvSpPr>
            <a:spLocks noGrp="1"/>
          </p:cNvSpPr>
          <p:nvPr>
            <p:ph type="sldNum" sz="quarter" idx="12"/>
          </p:nvPr>
        </p:nvSpPr>
        <p:spPr/>
        <p:txBody>
          <a:bodyPr/>
          <a:lstStyle/>
          <a:p>
            <a:fld id="{7AAC19ED-7CFA-4AF2-BE7E-6017F4B12C94}" type="slidenum">
              <a:rPr lang="en-US" noProof="0" smtClean="0"/>
              <a:t>40</a:t>
            </a:fld>
            <a:endParaRPr lang="en-US" noProof="0" dirty="0"/>
          </a:p>
        </p:txBody>
      </p:sp>
      <p:sp>
        <p:nvSpPr>
          <p:cNvPr id="5" name="Content Placeholder 4">
            <a:extLst>
              <a:ext uri="{FF2B5EF4-FFF2-40B4-BE49-F238E27FC236}">
                <a16:creationId xmlns:a16="http://schemas.microsoft.com/office/drawing/2014/main" id="{3BB96DA4-4270-420A-80A6-5431C563E880}"/>
              </a:ext>
            </a:extLst>
          </p:cNvPr>
          <p:cNvSpPr>
            <a:spLocks noGrp="1"/>
          </p:cNvSpPr>
          <p:nvPr>
            <p:ph sz="quarter" idx="13"/>
          </p:nvPr>
        </p:nvSpPr>
        <p:spPr>
          <a:xfrm>
            <a:off x="762000" y="1534886"/>
            <a:ext cx="7829550" cy="4742089"/>
          </a:xfrm>
        </p:spPr>
        <p:txBody>
          <a:bodyPr>
            <a:normAutofit fontScale="85000" lnSpcReduction="20000"/>
          </a:bodyPr>
          <a:lstStyle/>
          <a:p>
            <a:pPr marL="0" lvl="0" indent="0">
              <a:buNone/>
            </a:pPr>
            <a:r>
              <a:rPr lang="en-US" sz="1600" dirty="0">
                <a:solidFill>
                  <a:prstClr val="black">
                    <a:lumMod val="85000"/>
                    <a:lumOff val="15000"/>
                  </a:prstClr>
                </a:solidFill>
              </a:rPr>
              <a:t>3.</a:t>
            </a:r>
            <a:r>
              <a:rPr lang="en-US" sz="1600" b="1" dirty="0">
                <a:solidFill>
                  <a:prstClr val="black">
                    <a:lumMod val="85000"/>
                    <a:lumOff val="15000"/>
                  </a:prstClr>
                </a:solidFill>
              </a:rPr>
              <a:t> Privacy</a:t>
            </a:r>
          </a:p>
          <a:p>
            <a:pPr lvl="0"/>
            <a:r>
              <a:rPr lang="en-US" sz="1600" b="1" dirty="0">
                <a:solidFill>
                  <a:prstClr val="black">
                    <a:lumMod val="85000"/>
                    <a:lumOff val="15000"/>
                  </a:prstClr>
                </a:solidFill>
              </a:rPr>
              <a:t>Since palm vein is internal to the body, it can only be captured via a close-up, high-definition camera in combination with UV light. So unless you deliberately scan your hand on the palm vein device, it is very difficult for it to be captured.</a:t>
            </a:r>
          </a:p>
          <a:p>
            <a:pPr lvl="0"/>
            <a:r>
              <a:rPr lang="en-US" sz="1600" b="1" dirty="0">
                <a:solidFill>
                  <a:prstClr val="black">
                    <a:lumMod val="85000"/>
                    <a:lumOff val="15000"/>
                  </a:prstClr>
                </a:solidFill>
              </a:rPr>
              <a:t>      This has several benefits for companies looking to implement palm vein in their organization:</a:t>
            </a:r>
          </a:p>
          <a:p>
            <a:pPr marL="0" lvl="0" indent="0">
              <a:buNone/>
            </a:pPr>
            <a:r>
              <a:rPr lang="en-US" sz="1600" b="1" dirty="0">
                <a:solidFill>
                  <a:prstClr val="black">
                    <a:lumMod val="85000"/>
                    <a:lumOff val="15000"/>
                  </a:prstClr>
                </a:solidFill>
              </a:rPr>
              <a:t>                        Since it's privacy-focused, palm vein may be seen as more trustworthy by   customers and/or staff, making it easier for them to adopt.</a:t>
            </a:r>
          </a:p>
          <a:p>
            <a:pPr marL="0" lvl="0" indent="0">
              <a:buNone/>
            </a:pPr>
            <a:r>
              <a:rPr lang="en-US" sz="1600" b="1" dirty="0">
                <a:solidFill>
                  <a:prstClr val="black">
                    <a:lumMod val="85000"/>
                    <a:lumOff val="15000"/>
                  </a:prstClr>
                </a:solidFill>
              </a:rPr>
              <a:t>                        Since consent is the number-one requirement in privacy regulations around the world, palm-vein's consent-based design makes it easier for you to gain compliance with these regulations and avoid legal issues.</a:t>
            </a:r>
          </a:p>
          <a:p>
            <a:pPr marL="0" indent="0">
              <a:buNone/>
            </a:pPr>
            <a:r>
              <a:rPr lang="en-US" b="1" dirty="0"/>
              <a:t>4. Reliability</a:t>
            </a:r>
          </a:p>
          <a:p>
            <a:r>
              <a:rPr lang="en-US" dirty="0"/>
              <a:t>Each person's palm vein pattern remains relatively stable throughout life, so the chance that a registered user will have to re-enroll in the future is very low. Certain other biometrics are more susceptible to change over time. </a:t>
            </a:r>
            <a:r>
              <a:rPr lang="en-US" dirty="0">
                <a:hlinkClick r:id="rId3"/>
              </a:rPr>
              <a:t>Fingerprint</a:t>
            </a:r>
            <a:r>
              <a:rPr lang="en-US" dirty="0"/>
              <a:t>, for example, Cuts and abrasions on the finger make it possible for an authorized user to be unrecognized by fingerprint scanners and incorrectly denied access. </a:t>
            </a:r>
            <a:r>
              <a:rPr lang="en-US" b="1" dirty="0">
                <a:solidFill>
                  <a:srgbClr val="111111"/>
                </a:solidFill>
                <a:latin typeface="montserratbold"/>
              </a:rPr>
              <a:t>Palm Vein</a:t>
            </a:r>
            <a:r>
              <a:rPr lang="en-US" dirty="0"/>
              <a:t> more stable over time.</a:t>
            </a:r>
            <a:endParaRPr lang="en-US" sz="1600" dirty="0"/>
          </a:p>
        </p:txBody>
      </p:sp>
    </p:spTree>
    <p:extLst>
      <p:ext uri="{BB962C8B-B14F-4D97-AF65-F5344CB8AC3E}">
        <p14:creationId xmlns:p14="http://schemas.microsoft.com/office/powerpoint/2010/main" val="3359162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D7E6-1C12-44FA-A3AA-692B19E826B2}"/>
              </a:ext>
            </a:extLst>
          </p:cNvPr>
          <p:cNvSpPr>
            <a:spLocks noGrp="1"/>
          </p:cNvSpPr>
          <p:nvPr>
            <p:ph type="title"/>
          </p:nvPr>
        </p:nvSpPr>
        <p:spPr>
          <a:xfrm>
            <a:off x="762000" y="352848"/>
            <a:ext cx="6161314" cy="1002422"/>
          </a:xfrm>
        </p:spPr>
        <p:txBody>
          <a:bodyPr/>
          <a:lstStyle/>
          <a:p>
            <a:r>
              <a:rPr lang="en-US" b="1" dirty="0"/>
              <a:t>3D Face Recognition</a:t>
            </a:r>
            <a:endParaRPr lang="en-US" dirty="0"/>
          </a:p>
        </p:txBody>
      </p:sp>
      <p:pic>
        <p:nvPicPr>
          <p:cNvPr id="7" name="Content Placeholder 6">
            <a:extLst>
              <a:ext uri="{FF2B5EF4-FFF2-40B4-BE49-F238E27FC236}">
                <a16:creationId xmlns:a16="http://schemas.microsoft.com/office/drawing/2014/main" id="{65EA5D6C-DD8C-4C79-B624-8F1B7673D7E1}"/>
              </a:ext>
            </a:extLst>
          </p:cNvPr>
          <p:cNvPicPr>
            <a:picLocks noGrp="1" noChangeAspect="1"/>
          </p:cNvPicPr>
          <p:nvPr>
            <p:ph idx="1"/>
          </p:nvPr>
        </p:nvPicPr>
        <p:blipFill>
          <a:blip r:embed="rId2"/>
          <a:stretch>
            <a:fillRect/>
          </a:stretch>
        </p:blipFill>
        <p:spPr>
          <a:xfrm>
            <a:off x="8535568" y="2996843"/>
            <a:ext cx="3452438" cy="3508309"/>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63572E29-025E-433C-A9DE-883F68BA51CD}"/>
              </a:ext>
            </a:extLst>
          </p:cNvPr>
          <p:cNvSpPr>
            <a:spLocks noGrp="1"/>
          </p:cNvSpPr>
          <p:nvPr>
            <p:ph type="sldNum" sz="quarter" idx="12"/>
          </p:nvPr>
        </p:nvSpPr>
        <p:spPr/>
        <p:txBody>
          <a:bodyPr/>
          <a:lstStyle/>
          <a:p>
            <a:fld id="{7AAC19ED-7CFA-4AF2-BE7E-6017F4B12C94}" type="slidenum">
              <a:rPr lang="en-US" noProof="0" smtClean="0"/>
              <a:t>41</a:t>
            </a:fld>
            <a:endParaRPr lang="en-US" noProof="0" dirty="0"/>
          </a:p>
        </p:txBody>
      </p:sp>
      <p:sp>
        <p:nvSpPr>
          <p:cNvPr id="5" name="Content Placeholder 4">
            <a:extLst>
              <a:ext uri="{FF2B5EF4-FFF2-40B4-BE49-F238E27FC236}">
                <a16:creationId xmlns:a16="http://schemas.microsoft.com/office/drawing/2014/main" id="{73B5199C-9DE8-4667-B5A9-F6003EE32383}"/>
              </a:ext>
            </a:extLst>
          </p:cNvPr>
          <p:cNvSpPr>
            <a:spLocks noGrp="1"/>
          </p:cNvSpPr>
          <p:nvPr>
            <p:ph sz="quarter" idx="13"/>
          </p:nvPr>
        </p:nvSpPr>
        <p:spPr>
          <a:xfrm>
            <a:off x="352004" y="1534886"/>
            <a:ext cx="8183563" cy="4970266"/>
          </a:xfrm>
        </p:spPr>
        <p:txBody>
          <a:bodyPr>
            <a:normAutofit fontScale="85000" lnSpcReduction="20000"/>
          </a:bodyPr>
          <a:lstStyle/>
          <a:p>
            <a:r>
              <a:rPr lang="en-US" dirty="0"/>
              <a:t>3D face recognition has become a popular research direction in both industry and education. It benefits from traditional 2D face recognition such as the natural authentication process and a wide range of applications. Furthermore, 3D face recognition systems can accurately identify human faces even under dim lighting and with different facial expressions and expressions, making it difficult for 2D face recognition systems to operate in such conditions.</a:t>
            </a:r>
          </a:p>
          <a:p>
            <a:r>
              <a:rPr lang="en-US" dirty="0"/>
              <a:t>The emerging trend in facial recognition software is to use a 3D model, which claims to offer greater accuracy. Real-time 3D imaging of a person's facial surface uses 3D facial recognition to distinguish features of the face - where the hard tissue and bone are most clearly visible, such as the curves of the eye socket, nose, and chin. All of these areas are unique and will not change over time. Using light-free depth and the axis of measurement, 3D facial recognition can be used even in the dark and is capable of recognizing an object from different perspectives with the ability to detect up to 90 degrees (one face in profile). </a:t>
            </a:r>
          </a:p>
          <a:p>
            <a:r>
              <a:rPr lang="en-US" dirty="0"/>
              <a:t>Prior to this, security guards had to make a manual identification of a person that took too much time and did not boast of high accuracy. But today, facial recognition is completely independent of the identification process, and not only takes a few seconds but is incredibly accurate.</a:t>
            </a:r>
          </a:p>
        </p:txBody>
      </p:sp>
    </p:spTree>
    <p:extLst>
      <p:ext uri="{BB962C8B-B14F-4D97-AF65-F5344CB8AC3E}">
        <p14:creationId xmlns:p14="http://schemas.microsoft.com/office/powerpoint/2010/main" val="2960630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8D391-543F-4F83-A9D0-07A555AFFC6A}"/>
              </a:ext>
            </a:extLst>
          </p:cNvPr>
          <p:cNvSpPr>
            <a:spLocks noGrp="1"/>
          </p:cNvSpPr>
          <p:nvPr>
            <p:ph type="title"/>
          </p:nvPr>
        </p:nvSpPr>
        <p:spPr/>
        <p:txBody>
          <a:bodyPr/>
          <a:lstStyle/>
          <a:p>
            <a:r>
              <a:rPr lang="en-US" dirty="0"/>
              <a:t>DNA biometrics </a:t>
            </a:r>
          </a:p>
        </p:txBody>
      </p:sp>
      <p:pic>
        <p:nvPicPr>
          <p:cNvPr id="7" name="Content Placeholder 6">
            <a:extLst>
              <a:ext uri="{FF2B5EF4-FFF2-40B4-BE49-F238E27FC236}">
                <a16:creationId xmlns:a16="http://schemas.microsoft.com/office/drawing/2014/main" id="{8148DC2C-7967-4A42-BD4E-061F84E22E99}"/>
              </a:ext>
            </a:extLst>
          </p:cNvPr>
          <p:cNvPicPr>
            <a:picLocks noGrp="1" noChangeAspect="1"/>
          </p:cNvPicPr>
          <p:nvPr>
            <p:ph idx="1"/>
          </p:nvPr>
        </p:nvPicPr>
        <p:blipFill>
          <a:blip r:embed="rId2"/>
          <a:stretch>
            <a:fillRect/>
          </a:stretch>
        </p:blipFill>
        <p:spPr>
          <a:xfrm>
            <a:off x="8591550" y="3098412"/>
            <a:ext cx="3396455" cy="3172409"/>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52BE56D3-D592-4336-B144-37D4C8BE695A}"/>
              </a:ext>
            </a:extLst>
          </p:cNvPr>
          <p:cNvSpPr>
            <a:spLocks noGrp="1"/>
          </p:cNvSpPr>
          <p:nvPr>
            <p:ph type="sldNum" sz="quarter" idx="12"/>
          </p:nvPr>
        </p:nvSpPr>
        <p:spPr/>
        <p:txBody>
          <a:bodyPr/>
          <a:lstStyle/>
          <a:p>
            <a:fld id="{7AAC19ED-7CFA-4AF2-BE7E-6017F4B12C94}" type="slidenum">
              <a:rPr lang="en-US" noProof="0" smtClean="0"/>
              <a:t>42</a:t>
            </a:fld>
            <a:endParaRPr lang="en-US" noProof="0" dirty="0"/>
          </a:p>
        </p:txBody>
      </p:sp>
      <p:sp>
        <p:nvSpPr>
          <p:cNvPr id="5" name="Content Placeholder 4">
            <a:extLst>
              <a:ext uri="{FF2B5EF4-FFF2-40B4-BE49-F238E27FC236}">
                <a16:creationId xmlns:a16="http://schemas.microsoft.com/office/drawing/2014/main" id="{70D28BE8-6D58-4E51-BC2F-B791007B584F}"/>
              </a:ext>
            </a:extLst>
          </p:cNvPr>
          <p:cNvSpPr>
            <a:spLocks noGrp="1"/>
          </p:cNvSpPr>
          <p:nvPr>
            <p:ph sz="quarter" idx="13"/>
          </p:nvPr>
        </p:nvSpPr>
        <p:spPr>
          <a:xfrm>
            <a:off x="762000" y="1534886"/>
            <a:ext cx="7829550" cy="4380722"/>
          </a:xfrm>
        </p:spPr>
        <p:txBody>
          <a:bodyPr>
            <a:normAutofit lnSpcReduction="10000"/>
          </a:bodyPr>
          <a:lstStyle/>
          <a:p>
            <a:r>
              <a:rPr lang="en-US" dirty="0"/>
              <a:t>Considering that 0.10 percent of a person's entire gene is unique to them, DNA testing can be very difficult and inaccurate. Less than one in a hundred billion if 2 people who share the same DNA profile read 26 different bands.</a:t>
            </a:r>
          </a:p>
          <a:p>
            <a:r>
              <a:rPr lang="en-US" dirty="0"/>
              <a:t>However, even the most basic DNA testing requires sophisticated and expensive technology. Obviously, this requires a physical model, so the person must be physically fit with the test equipment and can be the most invasive way to test</a:t>
            </a:r>
          </a:p>
          <a:p>
            <a:r>
              <a:rPr lang="en-US" dirty="0"/>
              <a:t>Although this process is very precise, it is not as accurate as DNA fingerprinting. According to national standards and technology institutes, fingerprint comparisons are 98.6% time accurate on one finger. DNA fingerprinting time is 99.9% accurate.</a:t>
            </a:r>
          </a:p>
        </p:txBody>
      </p:sp>
    </p:spTree>
    <p:extLst>
      <p:ext uri="{BB962C8B-B14F-4D97-AF65-F5344CB8AC3E}">
        <p14:creationId xmlns:p14="http://schemas.microsoft.com/office/powerpoint/2010/main" val="498357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9FE12-3BBF-422B-B9AF-AE778974AB5E}"/>
              </a:ext>
            </a:extLst>
          </p:cNvPr>
          <p:cNvSpPr>
            <a:spLocks noGrp="1"/>
          </p:cNvSpPr>
          <p:nvPr>
            <p:ph type="title"/>
          </p:nvPr>
        </p:nvSpPr>
        <p:spPr/>
        <p:txBody>
          <a:bodyPr/>
          <a:lstStyle/>
          <a:p>
            <a:r>
              <a:rPr lang="en-US" dirty="0"/>
              <a:t>Keystroke  biometrics</a:t>
            </a:r>
          </a:p>
        </p:txBody>
      </p:sp>
      <p:pic>
        <p:nvPicPr>
          <p:cNvPr id="7" name="Content Placeholder 6">
            <a:extLst>
              <a:ext uri="{FF2B5EF4-FFF2-40B4-BE49-F238E27FC236}">
                <a16:creationId xmlns:a16="http://schemas.microsoft.com/office/drawing/2014/main" id="{9F9C5C18-0F7D-47E0-A9F9-A5F21385080E}"/>
              </a:ext>
            </a:extLst>
          </p:cNvPr>
          <p:cNvPicPr>
            <a:picLocks noGrp="1" noChangeAspect="1"/>
          </p:cNvPicPr>
          <p:nvPr>
            <p:ph idx="1"/>
          </p:nvPr>
        </p:nvPicPr>
        <p:blipFill>
          <a:blip r:embed="rId2"/>
          <a:stretch>
            <a:fillRect/>
          </a:stretch>
        </p:blipFill>
        <p:spPr>
          <a:xfrm>
            <a:off x="8328461" y="2510519"/>
            <a:ext cx="3659544" cy="3368350"/>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4F8C59B3-A42A-4338-86EC-DA6E4FFDAF4F}"/>
              </a:ext>
            </a:extLst>
          </p:cNvPr>
          <p:cNvSpPr>
            <a:spLocks noGrp="1"/>
          </p:cNvSpPr>
          <p:nvPr>
            <p:ph type="sldNum" sz="quarter" idx="12"/>
          </p:nvPr>
        </p:nvSpPr>
        <p:spPr/>
        <p:txBody>
          <a:bodyPr/>
          <a:lstStyle/>
          <a:p>
            <a:fld id="{7AAC19ED-7CFA-4AF2-BE7E-6017F4B12C94}" type="slidenum">
              <a:rPr lang="en-US" noProof="0" smtClean="0"/>
              <a:t>43</a:t>
            </a:fld>
            <a:endParaRPr lang="en-US" noProof="0" dirty="0"/>
          </a:p>
        </p:txBody>
      </p:sp>
      <p:sp>
        <p:nvSpPr>
          <p:cNvPr id="5" name="Content Placeholder 4">
            <a:extLst>
              <a:ext uri="{FF2B5EF4-FFF2-40B4-BE49-F238E27FC236}">
                <a16:creationId xmlns:a16="http://schemas.microsoft.com/office/drawing/2014/main" id="{B491782E-54AD-4C18-9008-B72EB56708B2}"/>
              </a:ext>
            </a:extLst>
          </p:cNvPr>
          <p:cNvSpPr>
            <a:spLocks noGrp="1"/>
          </p:cNvSpPr>
          <p:nvPr>
            <p:ph sz="quarter" idx="13"/>
          </p:nvPr>
        </p:nvSpPr>
        <p:spPr>
          <a:xfrm>
            <a:off x="500743" y="1603504"/>
            <a:ext cx="7829550" cy="4275365"/>
          </a:xfrm>
        </p:spPr>
        <p:txBody>
          <a:bodyPr>
            <a:normAutofit fontScale="92500" lnSpcReduction="10000"/>
          </a:bodyPr>
          <a:lstStyle/>
          <a:p>
            <a:r>
              <a:rPr lang="en-US" dirty="0"/>
              <a:t>Keystroke authentication is defined as the process of measuring and evaluating typing rhythms on digital devices, including computer keyboards, mobile phones, and touch screen panels.</a:t>
            </a:r>
          </a:p>
          <a:p>
            <a:r>
              <a:rPr lang="en-US" dirty="0"/>
              <a:t>Keystroke dynamics use a unique biometric template to identify individuals based on typing, rhythm, and speed. </a:t>
            </a:r>
          </a:p>
          <a:p>
            <a:r>
              <a:rPr lang="en-US" dirty="0"/>
              <a:t> Typing patterns can be irregular and inconsistent because the muscles that contract and the sweaty hands can significantly change a person’s typing pattern. Furthermore, MIT found that typing methods vary depending on the type of keyboard, which can significantly complicate verification.</a:t>
            </a:r>
          </a:p>
          <a:p>
            <a:r>
              <a:rPr lang="en-US" dirty="0"/>
              <a:t>The software can accurately measure the occurrence of keystrokes in milliseconds. Therefore, it is impossible to copy one's keystroke pattern at such high resolution without </a:t>
            </a:r>
            <a:r>
              <a:rPr lang="en-US" dirty="0" err="1"/>
              <a:t>exertionable</a:t>
            </a:r>
            <a:r>
              <a:rPr lang="en-US" dirty="0"/>
              <a:t> effort.</a:t>
            </a:r>
          </a:p>
        </p:txBody>
      </p:sp>
    </p:spTree>
    <p:extLst>
      <p:ext uri="{BB962C8B-B14F-4D97-AF65-F5344CB8AC3E}">
        <p14:creationId xmlns:p14="http://schemas.microsoft.com/office/powerpoint/2010/main" val="1447109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50D04-BEEE-4E43-AC3D-A04241FBB8E6}"/>
              </a:ext>
            </a:extLst>
          </p:cNvPr>
          <p:cNvSpPr>
            <a:spLocks noGrp="1"/>
          </p:cNvSpPr>
          <p:nvPr>
            <p:ph type="title"/>
          </p:nvPr>
        </p:nvSpPr>
        <p:spPr/>
        <p:txBody>
          <a:bodyPr/>
          <a:lstStyle/>
          <a:p>
            <a:r>
              <a:rPr lang="en-US" dirty="0"/>
              <a:t>Conclusion</a:t>
            </a:r>
          </a:p>
        </p:txBody>
      </p:sp>
      <p:pic>
        <p:nvPicPr>
          <p:cNvPr id="7" name="Content Placeholder 6">
            <a:extLst>
              <a:ext uri="{FF2B5EF4-FFF2-40B4-BE49-F238E27FC236}">
                <a16:creationId xmlns:a16="http://schemas.microsoft.com/office/drawing/2014/main" id="{D544B7C5-B7F7-45CD-872F-7DDA0B000B84}"/>
              </a:ext>
            </a:extLst>
          </p:cNvPr>
          <p:cNvPicPr>
            <a:picLocks noGrp="1" noChangeAspect="1"/>
          </p:cNvPicPr>
          <p:nvPr>
            <p:ph idx="1"/>
          </p:nvPr>
        </p:nvPicPr>
        <p:blipFill>
          <a:blip r:embed="rId2"/>
          <a:stretch>
            <a:fillRect/>
          </a:stretch>
        </p:blipFill>
        <p:spPr>
          <a:xfrm>
            <a:off x="8669612" y="3052826"/>
            <a:ext cx="3318393" cy="3452326"/>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06CFEDB8-7E7E-48F2-9CBF-FBBE34F39AC0}"/>
              </a:ext>
            </a:extLst>
          </p:cNvPr>
          <p:cNvSpPr>
            <a:spLocks noGrp="1"/>
          </p:cNvSpPr>
          <p:nvPr>
            <p:ph type="sldNum" sz="quarter" idx="12"/>
          </p:nvPr>
        </p:nvSpPr>
        <p:spPr/>
        <p:txBody>
          <a:bodyPr/>
          <a:lstStyle/>
          <a:p>
            <a:fld id="{7AAC19ED-7CFA-4AF2-BE7E-6017F4B12C94}" type="slidenum">
              <a:rPr lang="en-US" noProof="0" smtClean="0"/>
              <a:t>44</a:t>
            </a:fld>
            <a:endParaRPr lang="en-US" noProof="0" dirty="0"/>
          </a:p>
        </p:txBody>
      </p:sp>
      <p:sp>
        <p:nvSpPr>
          <p:cNvPr id="5" name="Content Placeholder 4">
            <a:extLst>
              <a:ext uri="{FF2B5EF4-FFF2-40B4-BE49-F238E27FC236}">
                <a16:creationId xmlns:a16="http://schemas.microsoft.com/office/drawing/2014/main" id="{CD10496F-4C89-45CA-B522-22C872E5FCD4}"/>
              </a:ext>
            </a:extLst>
          </p:cNvPr>
          <p:cNvSpPr>
            <a:spLocks noGrp="1"/>
          </p:cNvSpPr>
          <p:nvPr>
            <p:ph sz="quarter" idx="13"/>
          </p:nvPr>
        </p:nvSpPr>
        <p:spPr/>
        <p:txBody>
          <a:bodyPr>
            <a:normAutofit fontScale="77500" lnSpcReduction="20000"/>
          </a:bodyPr>
          <a:lstStyle/>
          <a:p>
            <a:r>
              <a:rPr lang="en-US" dirty="0"/>
              <a:t>Despite many doubts about the biometric security system, biometric security system identify individuals with the highest level of certainty</a:t>
            </a:r>
          </a:p>
          <a:p>
            <a:r>
              <a:rPr lang="en-US" dirty="0"/>
              <a:t>Mainly fingerprint biometric provides a very robust mature solution to a biometric technology. All though many new biometric technologies will be used in future, fingerprint system will mainly use in day to day life</a:t>
            </a:r>
          </a:p>
          <a:p>
            <a:r>
              <a:rPr lang="en-US" dirty="0"/>
              <a:t>Many companies still don’t have access to biometric technology due to the fact the employers have many security concern about biometric technologies, but in the future, many companies will use biometric technology as a shield to allay their fears</a:t>
            </a:r>
          </a:p>
          <a:p>
            <a:r>
              <a:rPr lang="en-US" dirty="0"/>
              <a:t>biometrics remains a growing way to verify identity for cybersecurity systems</a:t>
            </a:r>
          </a:p>
          <a:p>
            <a:r>
              <a:rPr lang="en-US" dirty="0"/>
              <a:t>Biometric technologies provide highly demonstrative solutions to security despite the risks the system are flexible and difficult to duplicate in addition these system will achieve very long-term growth in the future.</a:t>
            </a:r>
          </a:p>
          <a:p>
            <a:r>
              <a:rPr lang="en-US" dirty="0"/>
              <a:t>For my thoughts, in the future there will be a situation where we have to alive with biometric technology facilities day to day, Because biometric technology is becoming an integral parts of most basic needs, from medical banking </a:t>
            </a:r>
            <a:r>
              <a:rPr lang="en-US" dirty="0" err="1"/>
              <a:t>vahicle</a:t>
            </a:r>
            <a:r>
              <a:rPr lang="en-US" dirty="0"/>
              <a:t>, travel and money </a:t>
            </a:r>
            <a:r>
              <a:rPr lang="en-US" dirty="0" err="1"/>
              <a:t>ect</a:t>
            </a:r>
            <a:r>
              <a:rPr lang="en-US" dirty="0"/>
              <a:t>.</a:t>
            </a:r>
          </a:p>
          <a:p>
            <a:endParaRPr lang="en-US" dirty="0"/>
          </a:p>
          <a:p>
            <a:endParaRPr lang="en-US" dirty="0"/>
          </a:p>
        </p:txBody>
      </p:sp>
    </p:spTree>
    <p:extLst>
      <p:ext uri="{BB962C8B-B14F-4D97-AF65-F5344CB8AC3E}">
        <p14:creationId xmlns:p14="http://schemas.microsoft.com/office/powerpoint/2010/main" val="616203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8DB85-7C14-4842-8246-A69AC943BD1F}"/>
              </a:ext>
            </a:extLst>
          </p:cNvPr>
          <p:cNvSpPr>
            <a:spLocks noGrp="1"/>
          </p:cNvSpPr>
          <p:nvPr>
            <p:ph type="title"/>
          </p:nvPr>
        </p:nvSpPr>
        <p:spPr>
          <a:xfrm>
            <a:off x="264850" y="546538"/>
            <a:ext cx="10667998" cy="1002422"/>
          </a:xfrm>
        </p:spPr>
        <p:txBody>
          <a:bodyPr>
            <a:normAutofit fontScale="90000"/>
          </a:bodyPr>
          <a:lstStyle/>
          <a:p>
            <a:r>
              <a:rPr lang="en-US" dirty="0"/>
              <a:t>What Does Biometric Security Mean?</a:t>
            </a:r>
            <a:br>
              <a:rPr lang="en-US" dirty="0"/>
            </a:br>
            <a:endParaRPr lang="en-US" dirty="0"/>
          </a:p>
        </p:txBody>
      </p:sp>
      <p:pic>
        <p:nvPicPr>
          <p:cNvPr id="7" name="Content Placeholder 6">
            <a:extLst>
              <a:ext uri="{FF2B5EF4-FFF2-40B4-BE49-F238E27FC236}">
                <a16:creationId xmlns:a16="http://schemas.microsoft.com/office/drawing/2014/main" id="{9B53EE3E-0A7E-484E-BB4B-D96DA8A94648}"/>
              </a:ext>
            </a:extLst>
          </p:cNvPr>
          <p:cNvPicPr>
            <a:picLocks noGrp="1" noChangeAspect="1"/>
          </p:cNvPicPr>
          <p:nvPr>
            <p:ph idx="1"/>
          </p:nvPr>
        </p:nvPicPr>
        <p:blipFill>
          <a:blip r:embed="rId2"/>
          <a:stretch>
            <a:fillRect/>
          </a:stretch>
        </p:blipFill>
        <p:spPr>
          <a:xfrm>
            <a:off x="8096435" y="1762887"/>
            <a:ext cx="3720021" cy="3560227"/>
          </a:xfrm>
          <a:prstGeom prst="rect">
            <a:avLst/>
          </a:prstGeom>
          <a:ln>
            <a:noFill/>
          </a:ln>
          <a:effectLst>
            <a:outerShdw blurRad="190500" algn="tl" rotWithShape="0">
              <a:srgbClr val="000000">
                <a:alpha val="70000"/>
              </a:srgbClr>
            </a:outerShdw>
          </a:effectLst>
        </p:spPr>
      </p:pic>
      <p:sp>
        <p:nvSpPr>
          <p:cNvPr id="4" name="Slide Number Placeholder 3">
            <a:extLst>
              <a:ext uri="{FF2B5EF4-FFF2-40B4-BE49-F238E27FC236}">
                <a16:creationId xmlns:a16="http://schemas.microsoft.com/office/drawing/2014/main" id="{C5B79652-B4D2-4890-AC21-BD9563C6EA9A}"/>
              </a:ext>
            </a:extLst>
          </p:cNvPr>
          <p:cNvSpPr>
            <a:spLocks noGrp="1"/>
          </p:cNvSpPr>
          <p:nvPr>
            <p:ph type="sldNum" sz="quarter" idx="12"/>
          </p:nvPr>
        </p:nvSpPr>
        <p:spPr/>
        <p:txBody>
          <a:bodyPr/>
          <a:lstStyle/>
          <a:p>
            <a:fld id="{7AAC19ED-7CFA-4AF2-BE7E-6017F4B12C94}" type="slidenum">
              <a:rPr lang="en-US" noProof="0" smtClean="0"/>
              <a:t>5</a:t>
            </a:fld>
            <a:endParaRPr lang="en-US" noProof="0" dirty="0"/>
          </a:p>
        </p:txBody>
      </p:sp>
      <p:sp>
        <p:nvSpPr>
          <p:cNvPr id="5" name="Content Placeholder 4">
            <a:extLst>
              <a:ext uri="{FF2B5EF4-FFF2-40B4-BE49-F238E27FC236}">
                <a16:creationId xmlns:a16="http://schemas.microsoft.com/office/drawing/2014/main" id="{C1AD1883-0576-40B4-A850-A1D108FBCB45}"/>
              </a:ext>
            </a:extLst>
          </p:cNvPr>
          <p:cNvSpPr>
            <a:spLocks noGrp="1"/>
          </p:cNvSpPr>
          <p:nvPr>
            <p:ph sz="quarter" idx="13"/>
          </p:nvPr>
        </p:nvSpPr>
        <p:spPr>
          <a:xfrm>
            <a:off x="264850" y="1534886"/>
            <a:ext cx="7831585" cy="4275365"/>
          </a:xfrm>
        </p:spPr>
        <p:txBody>
          <a:bodyPr>
            <a:normAutofit fontScale="85000" lnSpcReduction="10000"/>
          </a:bodyPr>
          <a:lstStyle/>
          <a:p>
            <a:r>
              <a:rPr lang="en-US" dirty="0"/>
              <a:t>Biometric security is a security mechanism used to authenticate and provide access to a facility or system based on the automatic and instant verification of an individual's physical characteristics.</a:t>
            </a:r>
          </a:p>
          <a:p>
            <a:r>
              <a:rPr lang="en-US" dirty="0"/>
              <a:t>Biometric security is mainly implemented in environments with critical physical security requirements or that are highly prone to identity theft. Biometric security-based systems or engines store human body characteristics that do not change over an individual's lifetime. These include fingerprints, eye texture, voice, hand patterns and facial recognition.</a:t>
            </a:r>
          </a:p>
          <a:p>
            <a:r>
              <a:rPr lang="en-US" dirty="0"/>
              <a:t>An individual's body characteristics are pre-stored in a biometric security system or scanner, which may be accessed by authorized personnel. When an individual walks into a facility or tries to gain access to a system, the biometric scanner evaluates his/her physical characteristics, which are matched with stored records. If a match is located, the individual is granted access.</a:t>
            </a:r>
          </a:p>
          <a:p>
            <a:endParaRPr lang="en-US" dirty="0"/>
          </a:p>
        </p:txBody>
      </p:sp>
    </p:spTree>
    <p:extLst>
      <p:ext uri="{BB962C8B-B14F-4D97-AF65-F5344CB8AC3E}">
        <p14:creationId xmlns:p14="http://schemas.microsoft.com/office/powerpoint/2010/main" val="3137116575"/>
      </p:ext>
    </p:extLst>
  </p:cSld>
  <p:clrMapOvr>
    <a:masterClrMapping/>
  </p:clrMapOvr>
  <mc:AlternateContent xmlns:mc="http://schemas.openxmlformats.org/markup-compatibility/2006" xmlns:p14="http://schemas.microsoft.com/office/powerpoint/2010/main">
    <mc:Choice Requires="p14">
      <p:transition spd="slow" p14:dur="2000" advTm="2086"/>
    </mc:Choice>
    <mc:Fallback xmlns="">
      <p:transition spd="slow" advTm="208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407F6-85A9-445D-BE59-937C6D060D60}"/>
              </a:ext>
            </a:extLst>
          </p:cNvPr>
          <p:cNvSpPr>
            <a:spLocks noGrp="1"/>
          </p:cNvSpPr>
          <p:nvPr>
            <p:ph type="title"/>
          </p:nvPr>
        </p:nvSpPr>
        <p:spPr>
          <a:xfrm>
            <a:off x="121328" y="268530"/>
            <a:ext cx="10667998" cy="1002422"/>
          </a:xfrm>
        </p:spPr>
        <p:txBody>
          <a:bodyPr>
            <a:normAutofit/>
          </a:bodyPr>
          <a:lstStyle/>
          <a:p>
            <a:r>
              <a:rPr lang="en-US" dirty="0"/>
              <a:t>What Does Biometric Security Mean?</a:t>
            </a:r>
            <a:endParaRPr lang="en-US" dirty="0">
              <a:latin typeface="Centaur" panose="02030504050205020304" pitchFamily="18" charset="0"/>
            </a:endParaRPr>
          </a:p>
        </p:txBody>
      </p:sp>
      <p:sp>
        <p:nvSpPr>
          <p:cNvPr id="3" name="Content Placeholder 2">
            <a:extLst>
              <a:ext uri="{FF2B5EF4-FFF2-40B4-BE49-F238E27FC236}">
                <a16:creationId xmlns:a16="http://schemas.microsoft.com/office/drawing/2014/main" id="{4486ACA2-F1A0-481B-B6A8-9A9A5FBB7F6D}"/>
              </a:ext>
            </a:extLst>
          </p:cNvPr>
          <p:cNvSpPr>
            <a:spLocks noGrp="1"/>
          </p:cNvSpPr>
          <p:nvPr>
            <p:ph idx="1"/>
          </p:nvPr>
        </p:nvSpPr>
        <p:spPr/>
        <p:txBody>
          <a:bodyPr/>
          <a:lstStyle/>
          <a:p>
            <a:pPr>
              <a:buFontTx/>
              <a:buNone/>
              <a:tabLst>
                <a:tab pos="857250" algn="l"/>
              </a:tabLst>
              <a:defRPr/>
            </a:pPr>
            <a:r>
              <a:rPr lang="en-US" dirty="0"/>
              <a:t>“</a:t>
            </a:r>
            <a:r>
              <a:rPr lang="en-US" sz="2400" dirty="0">
                <a:solidFill>
                  <a:srgbClr val="FF33CC"/>
                </a:solidFill>
              </a:rPr>
              <a:t>Automated measurement</a:t>
            </a:r>
            <a:r>
              <a:rPr lang="en-US" sz="2400" dirty="0"/>
              <a:t>”</a:t>
            </a:r>
          </a:p>
          <a:p>
            <a:pPr>
              <a:buFont typeface="Wingdings" pitchFamily="2" charset="2"/>
              <a:buChar char="n"/>
              <a:tabLst>
                <a:tab pos="857250" algn="l"/>
              </a:tabLst>
              <a:defRPr/>
            </a:pPr>
            <a:r>
              <a:rPr lang="en-US" dirty="0"/>
              <a:t>No human involvement.</a:t>
            </a:r>
          </a:p>
          <a:p>
            <a:pPr>
              <a:buFont typeface="Wingdings" pitchFamily="2" charset="2"/>
              <a:buChar char="n"/>
              <a:tabLst>
                <a:tab pos="857250" algn="l"/>
              </a:tabLst>
              <a:defRPr/>
            </a:pPr>
            <a:r>
              <a:rPr lang="en-US" dirty="0"/>
              <a:t>Comparison takes place in Real-Time.</a:t>
            </a:r>
          </a:p>
          <a:p>
            <a:pPr algn="ctr">
              <a:buFont typeface="Courier New" panose="02070309020205020404" pitchFamily="49" charset="0"/>
              <a:buChar char="o"/>
            </a:pPr>
            <a:r>
              <a:rPr lang="en-US" dirty="0">
                <a:highlight>
                  <a:srgbClr val="FFFF00"/>
                </a:highlight>
                <a:latin typeface="Centaur" panose="02030504050205020304" pitchFamily="18" charset="0"/>
              </a:rPr>
              <a:t>Physiological and/or behavioral characteristics in biometric security</a:t>
            </a:r>
            <a:endParaRPr lang="en-US" dirty="0">
              <a:highlight>
                <a:srgbClr val="FFFF00"/>
              </a:highlight>
            </a:endParaRPr>
          </a:p>
        </p:txBody>
      </p:sp>
      <p:sp>
        <p:nvSpPr>
          <p:cNvPr id="4" name="Slide Number Placeholder 3">
            <a:extLst>
              <a:ext uri="{FF2B5EF4-FFF2-40B4-BE49-F238E27FC236}">
                <a16:creationId xmlns:a16="http://schemas.microsoft.com/office/drawing/2014/main" id="{EB91BED0-CC8F-4383-9673-8E4EE1E1D179}"/>
              </a:ext>
            </a:extLst>
          </p:cNvPr>
          <p:cNvSpPr>
            <a:spLocks noGrp="1"/>
          </p:cNvSpPr>
          <p:nvPr>
            <p:ph type="sldNum" sz="quarter" idx="12"/>
          </p:nvPr>
        </p:nvSpPr>
        <p:spPr/>
        <p:txBody>
          <a:bodyPr/>
          <a:lstStyle/>
          <a:p>
            <a:fld id="{7AAC19ED-7CFA-4AF2-BE7E-6017F4B12C94}" type="slidenum">
              <a:rPr lang="en-US" noProof="0" smtClean="0"/>
              <a:t>6</a:t>
            </a:fld>
            <a:endParaRPr lang="en-US" noProof="0" dirty="0"/>
          </a:p>
        </p:txBody>
      </p:sp>
      <p:pic>
        <p:nvPicPr>
          <p:cNvPr id="7" name="Content Placeholder 6">
            <a:extLst>
              <a:ext uri="{FF2B5EF4-FFF2-40B4-BE49-F238E27FC236}">
                <a16:creationId xmlns:a16="http://schemas.microsoft.com/office/drawing/2014/main" id="{1EF15C48-328F-4F94-8415-587A7C9F7EEF}"/>
              </a:ext>
            </a:extLst>
          </p:cNvPr>
          <p:cNvPicPr>
            <a:picLocks noGrp="1" noChangeAspect="1"/>
          </p:cNvPicPr>
          <p:nvPr>
            <p:ph sz="quarter" idx="13"/>
          </p:nvPr>
        </p:nvPicPr>
        <p:blipFill>
          <a:blip r:embed="rId2"/>
          <a:stretch>
            <a:fillRect/>
          </a:stretch>
        </p:blipFill>
        <p:spPr>
          <a:xfrm>
            <a:off x="1284092" y="1534886"/>
            <a:ext cx="7031560" cy="4435163"/>
          </a:xfrm>
        </p:spPr>
      </p:pic>
      <p:cxnSp>
        <p:nvCxnSpPr>
          <p:cNvPr id="9" name="Straight Arrow Connector 8">
            <a:extLst>
              <a:ext uri="{FF2B5EF4-FFF2-40B4-BE49-F238E27FC236}">
                <a16:creationId xmlns:a16="http://schemas.microsoft.com/office/drawing/2014/main" id="{0CF94A30-151D-401D-B6D6-D582673BE744}"/>
              </a:ext>
            </a:extLst>
          </p:cNvPr>
          <p:cNvCxnSpPr>
            <a:cxnSpLocks/>
          </p:cNvCxnSpPr>
          <p:nvPr/>
        </p:nvCxnSpPr>
        <p:spPr>
          <a:xfrm flipH="1" flipV="1">
            <a:off x="7546019" y="3871419"/>
            <a:ext cx="1811046" cy="1002423"/>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64001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86FC6-38A2-4486-9270-EB114EA39C62}"/>
              </a:ext>
            </a:extLst>
          </p:cNvPr>
          <p:cNvSpPr>
            <a:spLocks noGrp="1"/>
          </p:cNvSpPr>
          <p:nvPr>
            <p:ph type="title"/>
          </p:nvPr>
        </p:nvSpPr>
        <p:spPr>
          <a:xfrm>
            <a:off x="762000" y="1118586"/>
            <a:ext cx="10667998" cy="236684"/>
          </a:xfrm>
        </p:spPr>
        <p:txBody>
          <a:bodyPr>
            <a:normAutofit fontScale="90000"/>
          </a:bodyPr>
          <a:lstStyle/>
          <a:p>
            <a:r>
              <a:rPr lang="en-US" dirty="0"/>
              <a:t>How Does Biometric Authentication Work?</a:t>
            </a:r>
            <a:br>
              <a:rPr lang="en-US" dirty="0"/>
            </a:br>
            <a:endParaRPr lang="en-US" dirty="0"/>
          </a:p>
        </p:txBody>
      </p:sp>
      <p:pic>
        <p:nvPicPr>
          <p:cNvPr id="7" name="Content Placeholder 6">
            <a:extLst>
              <a:ext uri="{FF2B5EF4-FFF2-40B4-BE49-F238E27FC236}">
                <a16:creationId xmlns:a16="http://schemas.microsoft.com/office/drawing/2014/main" id="{3B3F2769-0B14-467B-806D-9BD37D423A4A}"/>
              </a:ext>
            </a:extLst>
          </p:cNvPr>
          <p:cNvPicPr>
            <a:picLocks noGrp="1" noChangeAspect="1"/>
          </p:cNvPicPr>
          <p:nvPr>
            <p:ph idx="1"/>
          </p:nvPr>
        </p:nvPicPr>
        <p:blipFill>
          <a:blip r:embed="rId2"/>
          <a:stretch>
            <a:fillRect/>
          </a:stretch>
        </p:blipFill>
        <p:spPr>
          <a:xfrm>
            <a:off x="8913181" y="1534886"/>
            <a:ext cx="2985856" cy="3924881"/>
          </a:xfrm>
        </p:spPr>
      </p:pic>
      <p:sp>
        <p:nvSpPr>
          <p:cNvPr id="4" name="Slide Number Placeholder 3">
            <a:extLst>
              <a:ext uri="{FF2B5EF4-FFF2-40B4-BE49-F238E27FC236}">
                <a16:creationId xmlns:a16="http://schemas.microsoft.com/office/drawing/2014/main" id="{4166B35A-C5F4-40EC-A227-572C9FB27ED5}"/>
              </a:ext>
            </a:extLst>
          </p:cNvPr>
          <p:cNvSpPr>
            <a:spLocks noGrp="1"/>
          </p:cNvSpPr>
          <p:nvPr>
            <p:ph type="sldNum" sz="quarter" idx="12"/>
          </p:nvPr>
        </p:nvSpPr>
        <p:spPr/>
        <p:txBody>
          <a:bodyPr/>
          <a:lstStyle/>
          <a:p>
            <a:fld id="{7AAC19ED-7CFA-4AF2-BE7E-6017F4B12C94}" type="slidenum">
              <a:rPr lang="en-US" noProof="0" smtClean="0"/>
              <a:t>7</a:t>
            </a:fld>
            <a:endParaRPr lang="en-US" noProof="0" dirty="0"/>
          </a:p>
        </p:txBody>
      </p:sp>
      <p:sp>
        <p:nvSpPr>
          <p:cNvPr id="5" name="Content Placeholder 4">
            <a:extLst>
              <a:ext uri="{FF2B5EF4-FFF2-40B4-BE49-F238E27FC236}">
                <a16:creationId xmlns:a16="http://schemas.microsoft.com/office/drawing/2014/main" id="{5AC3E1CF-69D7-49BF-8180-E2E8A816EE34}"/>
              </a:ext>
            </a:extLst>
          </p:cNvPr>
          <p:cNvSpPr>
            <a:spLocks noGrp="1"/>
          </p:cNvSpPr>
          <p:nvPr>
            <p:ph sz="quarter" idx="13"/>
          </p:nvPr>
        </p:nvSpPr>
        <p:spPr>
          <a:xfrm>
            <a:off x="292963" y="1534886"/>
            <a:ext cx="8298587" cy="4275365"/>
          </a:xfrm>
        </p:spPr>
        <p:txBody>
          <a:bodyPr>
            <a:normAutofit fontScale="92500"/>
          </a:bodyPr>
          <a:lstStyle/>
          <a:p>
            <a:pPr>
              <a:buFont typeface="Courier New" panose="02070309020205020404" pitchFamily="49" charset="0"/>
              <a:buChar char="o"/>
            </a:pPr>
            <a:r>
              <a:rPr lang="en-US" dirty="0"/>
              <a:t>Biometric authentication is on the cutting edge of modern life. These systems are varied and can protect people from having their identity and information stolen.</a:t>
            </a:r>
          </a:p>
          <a:p>
            <a:pPr fontAlgn="base"/>
            <a:r>
              <a:rPr lang="en-US" dirty="0"/>
              <a:t>Fingerprint Scanners and How They’re Stored</a:t>
            </a:r>
          </a:p>
          <a:p>
            <a:pPr marL="0" indent="0" fontAlgn="base">
              <a:buNone/>
            </a:pPr>
            <a:r>
              <a:rPr lang="en-US" dirty="0"/>
              <a:t>                         The most common form of biometric scanners that are out there today is fingerprint scanners. These are usually seen in the form of a scanner that is on a smartphone or tablet that can take your fingerprint, read it, and test it against what is stored in the database. Typically, the fingerprint is scanned and from there it goes into what Android calls a Trusted Execution Environment. The information is stored in that isolated section of hardware until it is called upon by the right authentication program to gain access. You can’t even root or use a bootloader to get access to that data!</a:t>
            </a:r>
          </a:p>
          <a:p>
            <a:pPr marL="514350" indent="-514350">
              <a:buFont typeface="+mj-lt"/>
              <a:buAutoNum type="romanUcPeriod"/>
            </a:pPr>
            <a:endParaRPr lang="en-US" dirty="0"/>
          </a:p>
        </p:txBody>
      </p:sp>
    </p:spTree>
    <p:extLst>
      <p:ext uri="{BB962C8B-B14F-4D97-AF65-F5344CB8AC3E}">
        <p14:creationId xmlns:p14="http://schemas.microsoft.com/office/powerpoint/2010/main" val="2857006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E797F-2634-47D5-8BEC-B0AB524D8FFB}"/>
              </a:ext>
            </a:extLst>
          </p:cNvPr>
          <p:cNvSpPr>
            <a:spLocks noGrp="1"/>
          </p:cNvSpPr>
          <p:nvPr>
            <p:ph type="title"/>
          </p:nvPr>
        </p:nvSpPr>
        <p:spPr/>
        <p:txBody>
          <a:bodyPr>
            <a:noAutofit/>
          </a:bodyPr>
          <a:lstStyle/>
          <a:p>
            <a:r>
              <a:rPr lang="en-US" sz="3600" dirty="0"/>
              <a:t>How Does Biometric Authentication Work?</a:t>
            </a:r>
          </a:p>
        </p:txBody>
      </p:sp>
      <p:pic>
        <p:nvPicPr>
          <p:cNvPr id="9" name="Content Placeholder 8">
            <a:extLst>
              <a:ext uri="{FF2B5EF4-FFF2-40B4-BE49-F238E27FC236}">
                <a16:creationId xmlns:a16="http://schemas.microsoft.com/office/drawing/2014/main" id="{07009089-094C-41B9-9195-33BF9105FE16}"/>
              </a:ext>
            </a:extLst>
          </p:cNvPr>
          <p:cNvPicPr>
            <a:picLocks noGrp="1" noChangeAspect="1"/>
          </p:cNvPicPr>
          <p:nvPr>
            <p:ph idx="1"/>
          </p:nvPr>
        </p:nvPicPr>
        <p:blipFill>
          <a:blip r:embed="rId2"/>
          <a:stretch>
            <a:fillRect/>
          </a:stretch>
        </p:blipFill>
        <p:spPr>
          <a:xfrm>
            <a:off x="8122131" y="2039644"/>
            <a:ext cx="3777290" cy="2778711"/>
          </a:xfrm>
          <a:prstGeom prst="rect">
            <a:avLst/>
          </a:prstGeom>
          <a:ln>
            <a:noFill/>
          </a:ln>
          <a:effectLst>
            <a:outerShdw blurRad="190500" algn="tl" rotWithShape="0">
              <a:srgbClr val="000000">
                <a:alpha val="70000"/>
              </a:srgbClr>
            </a:outerShdw>
          </a:effectLst>
        </p:spPr>
      </p:pic>
      <p:sp>
        <p:nvSpPr>
          <p:cNvPr id="4" name="Slide Number Placeholder 3">
            <a:extLst>
              <a:ext uri="{FF2B5EF4-FFF2-40B4-BE49-F238E27FC236}">
                <a16:creationId xmlns:a16="http://schemas.microsoft.com/office/drawing/2014/main" id="{55A1FBAD-C2F5-4278-AC90-1C3FA06DE783}"/>
              </a:ext>
            </a:extLst>
          </p:cNvPr>
          <p:cNvSpPr>
            <a:spLocks noGrp="1"/>
          </p:cNvSpPr>
          <p:nvPr>
            <p:ph type="sldNum" sz="quarter" idx="12"/>
          </p:nvPr>
        </p:nvSpPr>
        <p:spPr/>
        <p:txBody>
          <a:bodyPr/>
          <a:lstStyle/>
          <a:p>
            <a:fld id="{7AAC19ED-7CFA-4AF2-BE7E-6017F4B12C94}" type="slidenum">
              <a:rPr lang="en-US" noProof="0" smtClean="0"/>
              <a:t>8</a:t>
            </a:fld>
            <a:endParaRPr lang="en-US" noProof="0" dirty="0"/>
          </a:p>
        </p:txBody>
      </p:sp>
      <p:sp>
        <p:nvSpPr>
          <p:cNvPr id="5" name="Content Placeholder 4">
            <a:extLst>
              <a:ext uri="{FF2B5EF4-FFF2-40B4-BE49-F238E27FC236}">
                <a16:creationId xmlns:a16="http://schemas.microsoft.com/office/drawing/2014/main" id="{3B266098-6E7F-4089-A931-0AD41839FB20}"/>
              </a:ext>
            </a:extLst>
          </p:cNvPr>
          <p:cNvSpPr>
            <a:spLocks noGrp="1"/>
          </p:cNvSpPr>
          <p:nvPr>
            <p:ph sz="quarter" idx="13"/>
          </p:nvPr>
        </p:nvSpPr>
        <p:spPr>
          <a:xfrm>
            <a:off x="292580" y="1526008"/>
            <a:ext cx="7829550" cy="4275365"/>
          </a:xfrm>
        </p:spPr>
        <p:txBody>
          <a:bodyPr/>
          <a:lstStyle/>
          <a:p>
            <a:pPr marL="0" indent="0">
              <a:buNone/>
            </a:pPr>
            <a:r>
              <a:rPr lang="en-US" dirty="0"/>
              <a:t>Eye Scanners</a:t>
            </a:r>
          </a:p>
          <a:p>
            <a:r>
              <a:rPr lang="en-US" dirty="0"/>
              <a:t>Eye Scanners Another great form of technology to help people is an eye scanner.  Iris scan fake is very difficult.  The iris has a very unique shape from person to person, so the chances of you meeting someone with the same iris shape are almost impossible.  Eye scanners are a bit more advanced than this, but you will find that they operate in safer environments around the world.</a:t>
            </a:r>
          </a:p>
          <a:p>
            <a:endParaRPr lang="en-US" dirty="0"/>
          </a:p>
        </p:txBody>
      </p:sp>
    </p:spTree>
    <p:extLst>
      <p:ext uri="{BB962C8B-B14F-4D97-AF65-F5344CB8AC3E}">
        <p14:creationId xmlns:p14="http://schemas.microsoft.com/office/powerpoint/2010/main" val="827617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2365C-858C-4525-84CC-23C0B746C622}"/>
              </a:ext>
            </a:extLst>
          </p:cNvPr>
          <p:cNvSpPr>
            <a:spLocks noGrp="1"/>
          </p:cNvSpPr>
          <p:nvPr>
            <p:ph type="title"/>
          </p:nvPr>
        </p:nvSpPr>
        <p:spPr/>
        <p:txBody>
          <a:bodyPr>
            <a:normAutofit/>
          </a:bodyPr>
          <a:lstStyle/>
          <a:p>
            <a:r>
              <a:rPr lang="en-US" sz="4000" dirty="0"/>
              <a:t>How Does Biometric Authentication Work?</a:t>
            </a:r>
          </a:p>
        </p:txBody>
      </p:sp>
      <p:pic>
        <p:nvPicPr>
          <p:cNvPr id="7" name="Content Placeholder 6">
            <a:extLst>
              <a:ext uri="{FF2B5EF4-FFF2-40B4-BE49-F238E27FC236}">
                <a16:creationId xmlns:a16="http://schemas.microsoft.com/office/drawing/2014/main" id="{7A9A0EC2-53F5-4A87-8974-8230A6E3DADE}"/>
              </a:ext>
            </a:extLst>
          </p:cNvPr>
          <p:cNvPicPr>
            <a:picLocks noGrp="1" noChangeAspect="1"/>
          </p:cNvPicPr>
          <p:nvPr>
            <p:ph idx="1"/>
          </p:nvPr>
        </p:nvPicPr>
        <p:blipFill>
          <a:blip r:embed="rId2"/>
          <a:stretch>
            <a:fillRect/>
          </a:stretch>
        </p:blipFill>
        <p:spPr>
          <a:xfrm>
            <a:off x="8460419" y="1899821"/>
            <a:ext cx="3409026" cy="3613212"/>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3DDC57A1-B410-44E5-935D-0BA909DD99C9}"/>
              </a:ext>
            </a:extLst>
          </p:cNvPr>
          <p:cNvSpPr>
            <a:spLocks noGrp="1"/>
          </p:cNvSpPr>
          <p:nvPr>
            <p:ph type="sldNum" sz="quarter" idx="12"/>
          </p:nvPr>
        </p:nvSpPr>
        <p:spPr/>
        <p:txBody>
          <a:bodyPr/>
          <a:lstStyle/>
          <a:p>
            <a:fld id="{7AAC19ED-7CFA-4AF2-BE7E-6017F4B12C94}" type="slidenum">
              <a:rPr lang="en-US" noProof="0" smtClean="0"/>
              <a:t>9</a:t>
            </a:fld>
            <a:endParaRPr lang="en-US" noProof="0" dirty="0"/>
          </a:p>
        </p:txBody>
      </p:sp>
      <p:sp>
        <p:nvSpPr>
          <p:cNvPr id="5" name="Content Placeholder 4">
            <a:extLst>
              <a:ext uri="{FF2B5EF4-FFF2-40B4-BE49-F238E27FC236}">
                <a16:creationId xmlns:a16="http://schemas.microsoft.com/office/drawing/2014/main" id="{A5FB799D-616E-4DEE-A998-528DF0EE06E4}"/>
              </a:ext>
            </a:extLst>
          </p:cNvPr>
          <p:cNvSpPr>
            <a:spLocks noGrp="1"/>
          </p:cNvSpPr>
          <p:nvPr>
            <p:ph sz="quarter" idx="13"/>
          </p:nvPr>
        </p:nvSpPr>
        <p:spPr>
          <a:xfrm>
            <a:off x="415771" y="1668051"/>
            <a:ext cx="7829550" cy="4275365"/>
          </a:xfrm>
        </p:spPr>
        <p:txBody>
          <a:bodyPr>
            <a:normAutofit/>
          </a:bodyPr>
          <a:lstStyle/>
          <a:p>
            <a:r>
              <a:rPr lang="en-US" dirty="0"/>
              <a:t>Facial recognition systems</a:t>
            </a:r>
          </a:p>
          <a:p>
            <a:pPr marL="0" indent="0">
              <a:buNone/>
            </a:pPr>
            <a:r>
              <a:rPr lang="en-US" dirty="0"/>
              <a:t>              Facial recognition technology is the most common, Phones already use people's access to their accounts. According to the latest generation of phones that have been released, facial recognition systems are capable of saying a lot of similarities on the face but avoiding them. This is the most effective form of biometrics, Because all it takes is a small scan and instant access to your phone, device and more. However, there is a drawback, which is that the lights in a particular situation will not give you access to your account. However, it is only with the lower level of technology and not at the highest levels.</a:t>
            </a:r>
          </a:p>
        </p:txBody>
      </p:sp>
    </p:spTree>
    <p:extLst>
      <p:ext uri="{BB962C8B-B14F-4D97-AF65-F5344CB8AC3E}">
        <p14:creationId xmlns:p14="http://schemas.microsoft.com/office/powerpoint/2010/main" val="1559954305"/>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Custom 5">
      <a:majorFont>
        <a:latin typeface="Franklin Gothic Demi"/>
        <a:ea typeface=""/>
        <a:cs typeface=""/>
      </a:majorFont>
      <a:minorFont>
        <a:latin typeface="Franklin Gothic Medium"/>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noFill/>
        </a:ln>
        <a:effectLst>
          <a:outerShdw blurRad="63500" sx="102000" sy="102000" algn="ctr" rotWithShape="0">
            <a:prstClr val="black">
              <a:alpha val="40000"/>
            </a:prst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527777_Safety procedures_RVA_v4" id="{94FF351A-4B06-4881-8D26-DC6D64B3CFD2}" vid="{E8C023A2-25EA-47E0-92DC-6E1BD008E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85429E6-13D0-4D69-B2AD-EDA3074FAB41}">
  <we:reference id="wa104381063" version="1.0.0.0" store="en-US" storeType="OMEX"/>
  <we:alternateReferences>
    <we:reference id="wa104381063" version="1.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F39AE0-32C9-4F1D-B08C-0B8B9BAFC18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46B2BE6-8FE9-4318-AA40-8F70CEED609D}">
  <ds:schemaRefs>
    <ds:schemaRef ds:uri="http://schemas.microsoft.com/sharepoint/v3/contenttype/forms"/>
  </ds:schemaRefs>
</ds:datastoreItem>
</file>

<file path=customXml/itemProps3.xml><?xml version="1.0" encoding="utf-8"?>
<ds:datastoreItem xmlns:ds="http://schemas.openxmlformats.org/officeDocument/2006/customXml" ds:itemID="{806DFB17-E262-4301-8AA5-FCE7109ED8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Safety procedures</Template>
  <TotalTime>0</TotalTime>
  <Words>5491</Words>
  <Application>Microsoft Office PowerPoint</Application>
  <PresentationFormat>Widescreen</PresentationFormat>
  <Paragraphs>257</Paragraphs>
  <Slides>44</Slides>
  <Notes>2</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44</vt:i4>
      </vt:variant>
    </vt:vector>
  </HeadingPairs>
  <TitlesOfParts>
    <vt:vector size="61" baseType="lpstr">
      <vt:lpstr>Arial</vt:lpstr>
      <vt:lpstr>Arial Narrow</vt:lpstr>
      <vt:lpstr>Bahnschrift Light</vt:lpstr>
      <vt:lpstr>Calibri</vt:lpstr>
      <vt:lpstr>Centaur</vt:lpstr>
      <vt:lpstr>Constantia</vt:lpstr>
      <vt:lpstr>Corbel</vt:lpstr>
      <vt:lpstr>Courier New</vt:lpstr>
      <vt:lpstr>Franklin Gothic Demi</vt:lpstr>
      <vt:lpstr>Franklin Gothic Medium</vt:lpstr>
      <vt:lpstr>montserratbold</vt:lpstr>
      <vt:lpstr>montserratregular</vt:lpstr>
      <vt:lpstr>Objectivity</vt:lpstr>
      <vt:lpstr>Open Sans</vt:lpstr>
      <vt:lpstr>Roboto</vt:lpstr>
      <vt:lpstr>Wingdings</vt:lpstr>
      <vt:lpstr>Headlines</vt:lpstr>
      <vt:lpstr>Biometric Security Systems</vt:lpstr>
      <vt:lpstr>Agenda</vt:lpstr>
      <vt:lpstr>Abstract</vt:lpstr>
      <vt:lpstr>Introduction to the topic </vt:lpstr>
      <vt:lpstr>What Does Biometric Security Mean? </vt:lpstr>
      <vt:lpstr>What Does Biometric Security Mean?</vt:lpstr>
      <vt:lpstr>How Does Biometric Authentication Work? </vt:lpstr>
      <vt:lpstr>How Does Biometric Authentication Work?</vt:lpstr>
      <vt:lpstr>How Does Biometric Authentication Work?</vt:lpstr>
      <vt:lpstr>How Does Biometric Authentication Work?</vt:lpstr>
      <vt:lpstr>How Does Biometric Authentication Work?</vt:lpstr>
      <vt:lpstr>How Does Biometric Authentication Work?</vt:lpstr>
      <vt:lpstr>What benefits do biometric security systems offer?</vt:lpstr>
      <vt:lpstr>What benefits do biometric security systems offer?</vt:lpstr>
      <vt:lpstr>What are the risks of biometric security?</vt:lpstr>
      <vt:lpstr>What are the risks of biometric security?</vt:lpstr>
      <vt:lpstr>Evolution of the biometric security systems  </vt:lpstr>
      <vt:lpstr>Evolution of the biometric security systems </vt:lpstr>
      <vt:lpstr>Evolution of the biometric security systems </vt:lpstr>
      <vt:lpstr>Evolution of the biometric security systems </vt:lpstr>
      <vt:lpstr>Evolution of the biometric security systems </vt:lpstr>
      <vt:lpstr>Evolution of the biometric security systems </vt:lpstr>
      <vt:lpstr>Evolution of the biometric security systems </vt:lpstr>
      <vt:lpstr>Evolution of the biometric security systems </vt:lpstr>
      <vt:lpstr>The Evaluation of biometric security in present time period </vt:lpstr>
      <vt:lpstr>The Evaluation of biometric security in present time period </vt:lpstr>
      <vt:lpstr>The Evaluation of biometric security in present time period </vt:lpstr>
      <vt:lpstr>THE FUTURE OF BIOMETRIC SECURITY</vt:lpstr>
      <vt:lpstr>THE FUTURE OF BIOMETRIC SECURITY</vt:lpstr>
      <vt:lpstr>Banking's biometric future</vt:lpstr>
      <vt:lpstr>The role of biometrics in cloud computing in the future</vt:lpstr>
      <vt:lpstr>The role of biometrics in cloud computing in the future</vt:lpstr>
      <vt:lpstr>Biometric e-Passports</vt:lpstr>
      <vt:lpstr>Artificial intelligence (AI) will transform security, authentication.</vt:lpstr>
      <vt:lpstr>Biometric Car Technologies </vt:lpstr>
      <vt:lpstr>New Technologies in Biometrics </vt:lpstr>
      <vt:lpstr>Palm Vein Scan</vt:lpstr>
      <vt:lpstr>How does a palm vein scanner work?</vt:lpstr>
      <vt:lpstr>4 Reasons Why Palm Vein Scan is the Best Biometric</vt:lpstr>
      <vt:lpstr>4 Reasons Why Palm Vein Scan is the Best Biometric</vt:lpstr>
      <vt:lpstr>3D Face Recognition</vt:lpstr>
      <vt:lpstr>DNA biometrics </vt:lpstr>
      <vt:lpstr>Keystroke  biometrics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2021-05-13T14:34:21Z</dcterms:created>
  <dcterms:modified xsi:type="dcterms:W3CDTF">2021-05-22T18:39:10Z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